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sldIdLst>
    <p:sldId id="256" r:id="rId2"/>
    <p:sldId id="263" r:id="rId3"/>
    <p:sldId id="271" r:id="rId4"/>
    <p:sldId id="260" r:id="rId5"/>
    <p:sldId id="261" r:id="rId6"/>
    <p:sldId id="259" r:id="rId7"/>
    <p:sldId id="265" r:id="rId8"/>
    <p:sldId id="266" r:id="rId9"/>
    <p:sldId id="270" r:id="rId10"/>
    <p:sldId id="269" r:id="rId11"/>
    <p:sldId id="272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1C004D-F195-4326-863E-39142DAE7CD2}" type="doc">
      <dgm:prSet loTypeId="urn:microsoft.com/office/officeart/2005/8/layout/cycle1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E7AE9FC-5BB2-42B0-B75B-1A6FCD4EE4EB}">
      <dgm:prSet phldrT="[Testo]" custT="1"/>
      <dgm:spPr/>
      <dgm:t>
        <a:bodyPr/>
        <a:lstStyle/>
        <a:p>
          <a:pPr algn="ctr"/>
          <a:r>
            <a:rPr lang="it-IT" sz="1600" b="1" dirty="0" smtClean="0"/>
            <a:t>2 </a:t>
          </a:r>
          <a:r>
            <a:rPr lang="it-IT" sz="1800" b="1" dirty="0" smtClean="0"/>
            <a:t>Consuls</a:t>
          </a:r>
          <a:r>
            <a:rPr lang="it-IT" sz="1800" dirty="0" smtClean="0"/>
            <a:t>: </a:t>
          </a:r>
          <a:r>
            <a:rPr lang="it-IT" sz="1300" dirty="0" smtClean="0"/>
            <a:t>the heads of State </a:t>
          </a:r>
          <a:endParaRPr lang="it-IT" sz="1300" dirty="0"/>
        </a:p>
      </dgm:t>
    </dgm:pt>
    <dgm:pt modelId="{2EE0E1A9-4603-4292-A586-5AC38503CF28}" type="parTrans" cxnId="{ADB5A4B4-B00F-44E2-AF8E-26D6EA44BBBD}">
      <dgm:prSet/>
      <dgm:spPr/>
      <dgm:t>
        <a:bodyPr/>
        <a:lstStyle/>
        <a:p>
          <a:pPr algn="ctr"/>
          <a:endParaRPr lang="it-IT"/>
        </a:p>
      </dgm:t>
    </dgm:pt>
    <dgm:pt modelId="{05C842D1-E70C-4073-983B-BBA50231C7E8}" type="sibTrans" cxnId="{ADB5A4B4-B00F-44E2-AF8E-26D6EA44BBBD}">
      <dgm:prSet/>
      <dgm:spPr/>
      <dgm:t>
        <a:bodyPr/>
        <a:lstStyle/>
        <a:p>
          <a:pPr algn="ctr"/>
          <a:endParaRPr lang="it-IT" dirty="0"/>
        </a:p>
      </dgm:t>
    </dgm:pt>
    <dgm:pt modelId="{74E1CAAB-5F91-4785-9E20-D7409B78DB6E}">
      <dgm:prSet phldrT="[Testo]" custT="1"/>
      <dgm:spPr/>
      <dgm:t>
        <a:bodyPr/>
        <a:lstStyle/>
        <a:p>
          <a:pPr algn="ctr"/>
          <a:r>
            <a:rPr lang="it-IT" sz="1800" b="1" dirty="0" smtClean="0"/>
            <a:t>1 </a:t>
          </a:r>
          <a:r>
            <a:rPr lang="it-IT" sz="1800" b="1" dirty="0" err="1" smtClean="0"/>
            <a:t>Dictator</a:t>
          </a:r>
          <a:r>
            <a:rPr lang="it-IT" sz="1800" dirty="0" smtClean="0"/>
            <a:t>:</a:t>
          </a:r>
        </a:p>
        <a:p>
          <a:pPr algn="ctr"/>
          <a:r>
            <a:rPr lang="it-IT" sz="1300" dirty="0" err="1" smtClean="0"/>
            <a:t>held</a:t>
          </a:r>
          <a:r>
            <a:rPr lang="it-IT" sz="1300" dirty="0" smtClean="0"/>
            <a:t> </a:t>
          </a:r>
          <a:r>
            <a:rPr lang="it-IT" sz="1300" dirty="0" err="1" smtClean="0"/>
            <a:t>all</a:t>
          </a:r>
          <a:r>
            <a:rPr lang="it-IT" sz="1300" dirty="0" smtClean="0"/>
            <a:t> </a:t>
          </a:r>
          <a:r>
            <a:rPr lang="it-IT" sz="1300" dirty="0" err="1" smtClean="0"/>
            <a:t>powers</a:t>
          </a:r>
          <a:r>
            <a:rPr lang="it-IT" sz="1300" dirty="0" smtClean="0"/>
            <a:t> in </a:t>
          </a:r>
          <a:r>
            <a:rPr lang="it-IT" sz="1300" dirty="0" err="1" smtClean="0"/>
            <a:t>cases</a:t>
          </a:r>
          <a:r>
            <a:rPr lang="it-IT" sz="1300" dirty="0" smtClean="0"/>
            <a:t> </a:t>
          </a:r>
          <a:r>
            <a:rPr lang="it-IT" sz="1300" dirty="0" err="1" smtClean="0"/>
            <a:t>of</a:t>
          </a:r>
          <a:r>
            <a:rPr lang="it-IT" sz="1300" dirty="0" smtClean="0"/>
            <a:t> </a:t>
          </a:r>
          <a:r>
            <a:rPr lang="it-IT" sz="1300" dirty="0" err="1" smtClean="0"/>
            <a:t>emergency</a:t>
          </a:r>
          <a:endParaRPr lang="it-IT" sz="1300" dirty="0"/>
        </a:p>
      </dgm:t>
    </dgm:pt>
    <dgm:pt modelId="{4E2D203A-80D8-4019-ACD4-1CB5DCA66E07}" type="parTrans" cxnId="{E411C214-88CE-4202-BDA1-414333E60D85}">
      <dgm:prSet/>
      <dgm:spPr/>
      <dgm:t>
        <a:bodyPr/>
        <a:lstStyle/>
        <a:p>
          <a:pPr algn="ctr"/>
          <a:endParaRPr lang="it-IT"/>
        </a:p>
      </dgm:t>
    </dgm:pt>
    <dgm:pt modelId="{7A2D546D-E6AE-4FDD-A883-29AC4B653EBE}" type="sibTrans" cxnId="{E411C214-88CE-4202-BDA1-414333E60D85}">
      <dgm:prSet/>
      <dgm:spPr/>
      <dgm:t>
        <a:bodyPr/>
        <a:lstStyle/>
        <a:p>
          <a:pPr algn="ctr"/>
          <a:endParaRPr lang="it-IT" dirty="0"/>
        </a:p>
      </dgm:t>
    </dgm:pt>
    <dgm:pt modelId="{F7908263-1A10-479F-A95E-CAB44FF2C629}">
      <dgm:prSet phldrT="[Testo]" custT="1"/>
      <dgm:spPr/>
      <dgm:t>
        <a:bodyPr/>
        <a:lstStyle/>
        <a:p>
          <a:pPr algn="ctr"/>
          <a:r>
            <a:rPr lang="it-IT" sz="1800" b="1" dirty="0" smtClean="0"/>
            <a:t>2 </a:t>
          </a:r>
          <a:r>
            <a:rPr lang="it-IT" sz="1800" b="1" dirty="0" err="1" smtClean="0"/>
            <a:t>Censors</a:t>
          </a:r>
          <a:r>
            <a:rPr lang="it-IT" sz="2200" dirty="0" smtClean="0"/>
            <a:t>:</a:t>
          </a:r>
        </a:p>
        <a:p>
          <a:pPr algn="ctr"/>
          <a:r>
            <a:rPr lang="it-IT" sz="1300" dirty="0" err="1" smtClean="0"/>
            <a:t>took</a:t>
          </a:r>
          <a:r>
            <a:rPr lang="it-IT" sz="1300" dirty="0" smtClean="0"/>
            <a:t> the census</a:t>
          </a:r>
          <a:endParaRPr lang="it-IT" sz="1300" dirty="0"/>
        </a:p>
      </dgm:t>
    </dgm:pt>
    <dgm:pt modelId="{51C387D5-468F-4379-80C8-6AFCF623B853}" type="parTrans" cxnId="{84B15749-CAD2-4F97-B55F-73F5512C1FAD}">
      <dgm:prSet/>
      <dgm:spPr/>
      <dgm:t>
        <a:bodyPr/>
        <a:lstStyle/>
        <a:p>
          <a:pPr algn="ctr"/>
          <a:endParaRPr lang="it-IT"/>
        </a:p>
      </dgm:t>
    </dgm:pt>
    <dgm:pt modelId="{5F8426E6-1F71-4CA4-B336-A979E9438C72}" type="sibTrans" cxnId="{84B15749-CAD2-4F97-B55F-73F5512C1FAD}">
      <dgm:prSet/>
      <dgm:spPr/>
      <dgm:t>
        <a:bodyPr/>
        <a:lstStyle/>
        <a:p>
          <a:pPr algn="ctr"/>
          <a:endParaRPr lang="it-IT" dirty="0"/>
        </a:p>
      </dgm:t>
    </dgm:pt>
    <dgm:pt modelId="{678DAA3F-D5E0-430E-86C1-5E7432CCC47D}">
      <dgm:prSet phldrT="[Testo]" custT="1"/>
      <dgm:spPr/>
      <dgm:t>
        <a:bodyPr/>
        <a:lstStyle/>
        <a:p>
          <a:pPr algn="ctr"/>
          <a:r>
            <a:rPr lang="it-IT" sz="1800" b="1" dirty="0" smtClean="0"/>
            <a:t>4 </a:t>
          </a:r>
          <a:r>
            <a:rPr lang="it-IT" sz="1800" b="1" dirty="0" err="1" smtClean="0"/>
            <a:t>Aediles</a:t>
          </a:r>
          <a:r>
            <a:rPr lang="it-IT" sz="1800" dirty="0" smtClean="0"/>
            <a:t>: </a:t>
          </a:r>
        </a:p>
        <a:p>
          <a:pPr algn="ctr"/>
          <a:r>
            <a:rPr lang="it-IT" sz="1300" dirty="0" err="1" smtClean="0"/>
            <a:t>responsible</a:t>
          </a:r>
          <a:r>
            <a:rPr lang="it-IT" sz="1300" dirty="0" smtClean="0"/>
            <a:t> for public works</a:t>
          </a:r>
          <a:endParaRPr lang="it-IT" sz="1300" dirty="0"/>
        </a:p>
      </dgm:t>
    </dgm:pt>
    <dgm:pt modelId="{0FEB33F5-B7A1-4A54-BE17-BECFCA3BD010}" type="parTrans" cxnId="{99CD03C0-AD99-4176-9383-C1F7B4E657EB}">
      <dgm:prSet/>
      <dgm:spPr/>
      <dgm:t>
        <a:bodyPr/>
        <a:lstStyle/>
        <a:p>
          <a:pPr algn="ctr"/>
          <a:endParaRPr lang="it-IT"/>
        </a:p>
      </dgm:t>
    </dgm:pt>
    <dgm:pt modelId="{1FB02C8B-AB93-4AA9-9904-0642ACA93A9D}" type="sibTrans" cxnId="{99CD03C0-AD99-4176-9383-C1F7B4E657EB}">
      <dgm:prSet/>
      <dgm:spPr/>
      <dgm:t>
        <a:bodyPr/>
        <a:lstStyle/>
        <a:p>
          <a:pPr algn="ctr"/>
          <a:endParaRPr lang="it-IT" dirty="0"/>
        </a:p>
      </dgm:t>
    </dgm:pt>
    <dgm:pt modelId="{2F611FD9-62EF-4C51-8927-8E4B1552873A}">
      <dgm:prSet phldrT="[Testo]" custT="1"/>
      <dgm:spPr/>
      <dgm:t>
        <a:bodyPr/>
        <a:lstStyle/>
        <a:p>
          <a:pPr algn="ctr"/>
          <a:r>
            <a:rPr lang="it-IT" sz="1800" b="1" dirty="0" smtClean="0"/>
            <a:t>2-20 </a:t>
          </a:r>
          <a:r>
            <a:rPr lang="it-IT" sz="1800" b="1" dirty="0" err="1" smtClean="0"/>
            <a:t>Quaestors</a:t>
          </a:r>
          <a:r>
            <a:rPr lang="it-IT" sz="1800" dirty="0" smtClean="0"/>
            <a:t>: </a:t>
          </a:r>
          <a:r>
            <a:rPr lang="it-IT" sz="1300" b="0" dirty="0" err="1" smtClean="0"/>
            <a:t>administered</a:t>
          </a:r>
          <a:r>
            <a:rPr lang="it-IT" sz="1300" b="0" dirty="0" smtClean="0"/>
            <a:t> public finance</a:t>
          </a:r>
          <a:endParaRPr lang="it-IT" sz="1300" b="0" dirty="0"/>
        </a:p>
      </dgm:t>
    </dgm:pt>
    <dgm:pt modelId="{91342357-2F2B-4A11-B127-AD2F8D3B3D4B}" type="parTrans" cxnId="{77D33C2D-2CB5-4F7C-8EA2-DBA45514AC1F}">
      <dgm:prSet/>
      <dgm:spPr/>
      <dgm:t>
        <a:bodyPr/>
        <a:lstStyle/>
        <a:p>
          <a:pPr algn="ctr"/>
          <a:endParaRPr lang="it-IT"/>
        </a:p>
      </dgm:t>
    </dgm:pt>
    <dgm:pt modelId="{3F85BBC7-D8A8-4FEC-986D-2AEBBC0E983E}" type="sibTrans" cxnId="{77D33C2D-2CB5-4F7C-8EA2-DBA45514AC1F}">
      <dgm:prSet/>
      <dgm:spPr/>
      <dgm:t>
        <a:bodyPr/>
        <a:lstStyle/>
        <a:p>
          <a:pPr algn="ctr"/>
          <a:endParaRPr lang="it-IT" dirty="0"/>
        </a:p>
      </dgm:t>
    </dgm:pt>
    <dgm:pt modelId="{0D8BBB8D-08D7-402B-9765-AC3B9C458C91}">
      <dgm:prSet phldrT="[Testo]" custT="1"/>
      <dgm:spPr/>
      <dgm:t>
        <a:bodyPr/>
        <a:lstStyle/>
        <a:p>
          <a:pPr algn="ctr"/>
          <a:r>
            <a:rPr lang="it-IT" sz="1800" b="1" dirty="0" smtClean="0"/>
            <a:t>2-10 </a:t>
          </a:r>
          <a:r>
            <a:rPr lang="it-IT" sz="1800" b="1" dirty="0" err="1" smtClean="0"/>
            <a:t>Tribunes</a:t>
          </a:r>
          <a:r>
            <a:rPr lang="it-IT" sz="1800" b="1" dirty="0" smtClean="0"/>
            <a:t> </a:t>
          </a:r>
          <a:r>
            <a:rPr lang="it-IT" sz="1800" b="1" dirty="0" err="1" smtClean="0"/>
            <a:t>of</a:t>
          </a:r>
          <a:r>
            <a:rPr lang="it-IT" sz="1800" b="1" dirty="0" smtClean="0"/>
            <a:t> the </a:t>
          </a:r>
          <a:r>
            <a:rPr lang="it-IT" sz="1800" b="1" dirty="0" err="1" smtClean="0"/>
            <a:t>plebs</a:t>
          </a:r>
          <a:r>
            <a:rPr lang="it-IT" sz="1800" b="1" dirty="0" smtClean="0"/>
            <a:t>:</a:t>
          </a:r>
        </a:p>
        <a:p>
          <a:pPr algn="ctr"/>
          <a:r>
            <a:rPr lang="it-IT" sz="1300" b="0" dirty="0" err="1" smtClean="0"/>
            <a:t>represented</a:t>
          </a:r>
          <a:r>
            <a:rPr lang="it-IT" sz="1300" b="0" dirty="0" smtClean="0"/>
            <a:t> the </a:t>
          </a:r>
          <a:r>
            <a:rPr lang="it-IT" sz="1300" b="0" dirty="0" err="1" smtClean="0"/>
            <a:t>Plebeians</a:t>
          </a:r>
          <a:endParaRPr lang="it-IT" sz="1300" b="0" dirty="0"/>
        </a:p>
      </dgm:t>
    </dgm:pt>
    <dgm:pt modelId="{6CFAEA2B-380E-4CB9-BC23-DB8AC4CF79CF}" type="parTrans" cxnId="{CE0F364B-D783-47F4-9B26-D97BD45079C1}">
      <dgm:prSet/>
      <dgm:spPr/>
      <dgm:t>
        <a:bodyPr/>
        <a:lstStyle/>
        <a:p>
          <a:pPr algn="ctr"/>
          <a:endParaRPr lang="it-IT"/>
        </a:p>
      </dgm:t>
    </dgm:pt>
    <dgm:pt modelId="{A6C9EF8B-B7B0-47F8-BCC5-59F326A7D2F3}" type="sibTrans" cxnId="{CE0F364B-D783-47F4-9B26-D97BD45079C1}">
      <dgm:prSet/>
      <dgm:spPr/>
      <dgm:t>
        <a:bodyPr/>
        <a:lstStyle/>
        <a:p>
          <a:pPr algn="ctr"/>
          <a:endParaRPr lang="it-IT" dirty="0"/>
        </a:p>
      </dgm:t>
    </dgm:pt>
    <dgm:pt modelId="{2DF592AE-0E96-4468-9520-34693B81C61C}">
      <dgm:prSet phldrT="[Testo]" custT="1"/>
      <dgm:spPr/>
      <dgm:t>
        <a:bodyPr/>
        <a:lstStyle/>
        <a:p>
          <a:pPr algn="ctr"/>
          <a:r>
            <a:rPr lang="it-IT" sz="1600" b="1" dirty="0" smtClean="0"/>
            <a:t>2-8 Praetors</a:t>
          </a:r>
          <a:r>
            <a:rPr lang="it-IT" sz="1600" dirty="0" smtClean="0"/>
            <a:t>: </a:t>
          </a:r>
          <a:r>
            <a:rPr lang="it-IT" sz="1300" dirty="0" smtClean="0"/>
            <a:t>administered justice and the provinces </a:t>
          </a:r>
          <a:endParaRPr lang="it-IT" sz="1300" dirty="0"/>
        </a:p>
      </dgm:t>
    </dgm:pt>
    <dgm:pt modelId="{345922A3-3634-43B8-9654-C1ED6DCD45D6}" type="parTrans" cxnId="{5C22B76C-BD33-43D7-9054-ECA62E37902D}">
      <dgm:prSet/>
      <dgm:spPr/>
      <dgm:t>
        <a:bodyPr/>
        <a:lstStyle/>
        <a:p>
          <a:pPr algn="ctr"/>
          <a:endParaRPr lang="it-IT"/>
        </a:p>
      </dgm:t>
    </dgm:pt>
    <dgm:pt modelId="{D0F62C09-CF1C-48E8-966B-813D3092F02F}" type="sibTrans" cxnId="{5C22B76C-BD33-43D7-9054-ECA62E37902D}">
      <dgm:prSet/>
      <dgm:spPr/>
      <dgm:t>
        <a:bodyPr/>
        <a:lstStyle/>
        <a:p>
          <a:pPr algn="ctr"/>
          <a:endParaRPr lang="it-IT" dirty="0"/>
        </a:p>
      </dgm:t>
    </dgm:pt>
    <dgm:pt modelId="{30CFBBA1-E15D-45A7-904F-708C62579F5A}" type="pres">
      <dgm:prSet presAssocID="{CD1C004D-F195-4326-863E-39142DAE7CD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2B7439D-7411-4B59-8054-D610C3366034}" type="pres">
      <dgm:prSet presAssocID="{AE7AE9FC-5BB2-42B0-B75B-1A6FCD4EE4EB}" presName="dummy" presStyleCnt="0"/>
      <dgm:spPr/>
      <dgm:t>
        <a:bodyPr/>
        <a:lstStyle/>
        <a:p>
          <a:endParaRPr lang="it-IT"/>
        </a:p>
      </dgm:t>
    </dgm:pt>
    <dgm:pt modelId="{76C2EA76-813D-4880-AD1F-75405F97DACE}" type="pres">
      <dgm:prSet presAssocID="{AE7AE9FC-5BB2-42B0-B75B-1A6FCD4EE4EB}" presName="node" presStyleLbl="revTx" presStyleIdx="0" presStyleCnt="7" custScaleX="873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5D2AB1-F0DB-4AF1-9526-D5B2A10729EF}" type="pres">
      <dgm:prSet presAssocID="{05C842D1-E70C-4073-983B-BBA50231C7E8}" presName="sibTrans" presStyleLbl="node1" presStyleIdx="0" presStyleCnt="7"/>
      <dgm:spPr/>
      <dgm:t>
        <a:bodyPr/>
        <a:lstStyle/>
        <a:p>
          <a:endParaRPr lang="it-IT"/>
        </a:p>
      </dgm:t>
    </dgm:pt>
    <dgm:pt modelId="{AFFE521B-579F-4D60-9AED-FCE56C29809A}" type="pres">
      <dgm:prSet presAssocID="{74E1CAAB-5F91-4785-9E20-D7409B78DB6E}" presName="dummy" presStyleCnt="0"/>
      <dgm:spPr/>
      <dgm:t>
        <a:bodyPr/>
        <a:lstStyle/>
        <a:p>
          <a:endParaRPr lang="it-IT"/>
        </a:p>
      </dgm:t>
    </dgm:pt>
    <dgm:pt modelId="{74148461-4105-4C49-B513-7889CA0C9319}" type="pres">
      <dgm:prSet presAssocID="{74E1CAAB-5F91-4785-9E20-D7409B78DB6E}" presName="node" presStyleLbl="revTx" presStyleIdx="1" presStyleCnt="7" custScaleX="20824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39A638-26E9-4DC0-80F1-0ED604EE1787}" type="pres">
      <dgm:prSet presAssocID="{7A2D546D-E6AE-4FDD-A883-29AC4B653EBE}" presName="sibTrans" presStyleLbl="node1" presStyleIdx="1" presStyleCnt="7"/>
      <dgm:spPr/>
      <dgm:t>
        <a:bodyPr/>
        <a:lstStyle/>
        <a:p>
          <a:endParaRPr lang="it-IT"/>
        </a:p>
      </dgm:t>
    </dgm:pt>
    <dgm:pt modelId="{CA2D108D-9AA2-4F3D-9E1C-9323ACB8825A}" type="pres">
      <dgm:prSet presAssocID="{F7908263-1A10-479F-A95E-CAB44FF2C629}" presName="dummy" presStyleCnt="0"/>
      <dgm:spPr/>
      <dgm:t>
        <a:bodyPr/>
        <a:lstStyle/>
        <a:p>
          <a:endParaRPr lang="it-IT"/>
        </a:p>
      </dgm:t>
    </dgm:pt>
    <dgm:pt modelId="{DF08A941-8785-4B16-B721-07A64C05C4E4}" type="pres">
      <dgm:prSet presAssocID="{F7908263-1A10-479F-A95E-CAB44FF2C629}" presName="node" presStyleLbl="revTx" presStyleIdx="2" presStyleCnt="7" custScaleX="156354" custRadScaleRad="105861" custRadScaleInc="115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63F449-6504-43E1-A94F-FC3F97119367}" type="pres">
      <dgm:prSet presAssocID="{5F8426E6-1F71-4CA4-B336-A979E9438C72}" presName="sibTrans" presStyleLbl="node1" presStyleIdx="2" presStyleCnt="7"/>
      <dgm:spPr/>
      <dgm:t>
        <a:bodyPr/>
        <a:lstStyle/>
        <a:p>
          <a:endParaRPr lang="it-IT"/>
        </a:p>
      </dgm:t>
    </dgm:pt>
    <dgm:pt modelId="{88C3F26F-0D1E-49DD-A707-640310138AE6}" type="pres">
      <dgm:prSet presAssocID="{678DAA3F-D5E0-430E-86C1-5E7432CCC47D}" presName="dummy" presStyleCnt="0"/>
      <dgm:spPr/>
      <dgm:t>
        <a:bodyPr/>
        <a:lstStyle/>
        <a:p>
          <a:endParaRPr lang="it-IT"/>
        </a:p>
      </dgm:t>
    </dgm:pt>
    <dgm:pt modelId="{8254933C-042C-4345-B261-7FEDACB686C1}" type="pres">
      <dgm:prSet presAssocID="{678DAA3F-D5E0-430E-86C1-5E7432CCC47D}" presName="node" presStyleLbl="revTx" presStyleIdx="3" presStyleCnt="7" custScaleX="183470" custRadScaleRad="84619" custRadScaleInc="1783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F55A6D0-14BB-4547-8E88-358428801074}" type="pres">
      <dgm:prSet presAssocID="{1FB02C8B-AB93-4AA9-9904-0642ACA93A9D}" presName="sibTrans" presStyleLbl="node1" presStyleIdx="3" presStyleCnt="7" custFlipVert="0" custFlipHor="0" custScaleX="4492" custScaleY="1065" custLinFactX="53587" custLinFactNeighborX="100000" custLinFactNeighborY="-15664"/>
      <dgm:spPr/>
      <dgm:t>
        <a:bodyPr/>
        <a:lstStyle/>
        <a:p>
          <a:endParaRPr lang="it-IT"/>
        </a:p>
      </dgm:t>
    </dgm:pt>
    <dgm:pt modelId="{0B3D2F0E-84F2-4F2F-86AC-4905200C1CDE}" type="pres">
      <dgm:prSet presAssocID="{2DF592AE-0E96-4468-9520-34693B81C61C}" presName="dummy" presStyleCnt="0"/>
      <dgm:spPr/>
      <dgm:t>
        <a:bodyPr/>
        <a:lstStyle/>
        <a:p>
          <a:endParaRPr lang="it-IT"/>
        </a:p>
      </dgm:t>
    </dgm:pt>
    <dgm:pt modelId="{91659E45-3648-492F-8FAD-B89A3F499202}" type="pres">
      <dgm:prSet presAssocID="{2DF592AE-0E96-4468-9520-34693B81C61C}" presName="node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1F3DC8-7E08-43A6-8B13-211D9D6FCCB4}" type="pres">
      <dgm:prSet presAssocID="{D0F62C09-CF1C-48E8-966B-813D3092F02F}" presName="sibTrans" presStyleLbl="node1" presStyleIdx="4" presStyleCnt="7"/>
      <dgm:spPr/>
      <dgm:t>
        <a:bodyPr/>
        <a:lstStyle/>
        <a:p>
          <a:endParaRPr lang="it-IT"/>
        </a:p>
      </dgm:t>
    </dgm:pt>
    <dgm:pt modelId="{437DBD2B-3520-4063-91DB-FF7BA8A56081}" type="pres">
      <dgm:prSet presAssocID="{2F611FD9-62EF-4C51-8927-8E4B1552873A}" presName="dummy" presStyleCnt="0"/>
      <dgm:spPr/>
      <dgm:t>
        <a:bodyPr/>
        <a:lstStyle/>
        <a:p>
          <a:endParaRPr lang="it-IT"/>
        </a:p>
      </dgm:t>
    </dgm:pt>
    <dgm:pt modelId="{6FE24877-CB63-496B-9D66-6679F89522B9}" type="pres">
      <dgm:prSet presAssocID="{2F611FD9-62EF-4C51-8927-8E4B1552873A}" presName="node" presStyleLbl="revTx" presStyleIdx="5" presStyleCnt="7" custScaleX="1249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346632-2921-4AD8-B502-9FD5F647425C}" type="pres">
      <dgm:prSet presAssocID="{3F85BBC7-D8A8-4FEC-986D-2AEBBC0E983E}" presName="sibTrans" presStyleLbl="node1" presStyleIdx="5" presStyleCnt="7"/>
      <dgm:spPr/>
      <dgm:t>
        <a:bodyPr/>
        <a:lstStyle/>
        <a:p>
          <a:endParaRPr lang="it-IT"/>
        </a:p>
      </dgm:t>
    </dgm:pt>
    <dgm:pt modelId="{3F6A4F33-996B-48F6-B935-645CB622BFB4}" type="pres">
      <dgm:prSet presAssocID="{0D8BBB8D-08D7-402B-9765-AC3B9C458C91}" presName="dummy" presStyleCnt="0"/>
      <dgm:spPr/>
      <dgm:t>
        <a:bodyPr/>
        <a:lstStyle/>
        <a:p>
          <a:endParaRPr lang="it-IT"/>
        </a:p>
      </dgm:t>
    </dgm:pt>
    <dgm:pt modelId="{A53BDD43-F786-4FC8-86DB-F84FBF553323}" type="pres">
      <dgm:prSet presAssocID="{0D8BBB8D-08D7-402B-9765-AC3B9C458C91}" presName="node" presStyleLbl="revTx" presStyleIdx="6" presStyleCnt="7" custScaleX="220396" custRadScaleRad="97892" custRadScaleInc="-347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7FDC82F-B586-484B-8201-B595DDD8E452}" type="pres">
      <dgm:prSet presAssocID="{A6C9EF8B-B7B0-47F8-BCC5-59F326A7D2F3}" presName="sibTrans" presStyleLbl="node1" presStyleIdx="6" presStyleCnt="7"/>
      <dgm:spPr/>
      <dgm:t>
        <a:bodyPr/>
        <a:lstStyle/>
        <a:p>
          <a:endParaRPr lang="it-IT"/>
        </a:p>
      </dgm:t>
    </dgm:pt>
  </dgm:ptLst>
  <dgm:cxnLst>
    <dgm:cxn modelId="{3B16B972-B3C6-40B2-8ECC-61C7CA34BB30}" type="presOf" srcId="{AE7AE9FC-5BB2-42B0-B75B-1A6FCD4EE4EB}" destId="{76C2EA76-813D-4880-AD1F-75405F97DACE}" srcOrd="0" destOrd="0" presId="urn:microsoft.com/office/officeart/2005/8/layout/cycle1"/>
    <dgm:cxn modelId="{6946AEE6-C73C-4670-BFA5-F69CF550305D}" type="presOf" srcId="{05C842D1-E70C-4073-983B-BBA50231C7E8}" destId="{745D2AB1-F0DB-4AF1-9526-D5B2A10729EF}" srcOrd="0" destOrd="0" presId="urn:microsoft.com/office/officeart/2005/8/layout/cycle1"/>
    <dgm:cxn modelId="{77D33C2D-2CB5-4F7C-8EA2-DBA45514AC1F}" srcId="{CD1C004D-F195-4326-863E-39142DAE7CD2}" destId="{2F611FD9-62EF-4C51-8927-8E4B1552873A}" srcOrd="5" destOrd="0" parTransId="{91342357-2F2B-4A11-B127-AD2F8D3B3D4B}" sibTransId="{3F85BBC7-D8A8-4FEC-986D-2AEBBC0E983E}"/>
    <dgm:cxn modelId="{9C3B0B76-DB38-4E9B-870E-3CC26D256D0B}" type="presOf" srcId="{7A2D546D-E6AE-4FDD-A883-29AC4B653EBE}" destId="{5B39A638-26E9-4DC0-80F1-0ED604EE1787}" srcOrd="0" destOrd="0" presId="urn:microsoft.com/office/officeart/2005/8/layout/cycle1"/>
    <dgm:cxn modelId="{ADB5A4B4-B00F-44E2-AF8E-26D6EA44BBBD}" srcId="{CD1C004D-F195-4326-863E-39142DAE7CD2}" destId="{AE7AE9FC-5BB2-42B0-B75B-1A6FCD4EE4EB}" srcOrd="0" destOrd="0" parTransId="{2EE0E1A9-4603-4292-A586-5AC38503CF28}" sibTransId="{05C842D1-E70C-4073-983B-BBA50231C7E8}"/>
    <dgm:cxn modelId="{E411C214-88CE-4202-BDA1-414333E60D85}" srcId="{CD1C004D-F195-4326-863E-39142DAE7CD2}" destId="{74E1CAAB-5F91-4785-9E20-D7409B78DB6E}" srcOrd="1" destOrd="0" parTransId="{4E2D203A-80D8-4019-ACD4-1CB5DCA66E07}" sibTransId="{7A2D546D-E6AE-4FDD-A883-29AC4B653EBE}"/>
    <dgm:cxn modelId="{B7FDC3D1-4D02-44DC-9AB1-2EE2AEEA0823}" type="presOf" srcId="{0D8BBB8D-08D7-402B-9765-AC3B9C458C91}" destId="{A53BDD43-F786-4FC8-86DB-F84FBF553323}" srcOrd="0" destOrd="0" presId="urn:microsoft.com/office/officeart/2005/8/layout/cycle1"/>
    <dgm:cxn modelId="{FCA98583-53F3-42C6-8596-35DDCAC3C330}" type="presOf" srcId="{1FB02C8B-AB93-4AA9-9904-0642ACA93A9D}" destId="{5F55A6D0-14BB-4547-8E88-358428801074}" srcOrd="0" destOrd="0" presId="urn:microsoft.com/office/officeart/2005/8/layout/cycle1"/>
    <dgm:cxn modelId="{7F720935-089E-447F-A86E-18105D99B267}" type="presOf" srcId="{2DF592AE-0E96-4468-9520-34693B81C61C}" destId="{91659E45-3648-492F-8FAD-B89A3F499202}" srcOrd="0" destOrd="0" presId="urn:microsoft.com/office/officeart/2005/8/layout/cycle1"/>
    <dgm:cxn modelId="{84B15749-CAD2-4F97-B55F-73F5512C1FAD}" srcId="{CD1C004D-F195-4326-863E-39142DAE7CD2}" destId="{F7908263-1A10-479F-A95E-CAB44FF2C629}" srcOrd="2" destOrd="0" parTransId="{51C387D5-468F-4379-80C8-6AFCF623B853}" sibTransId="{5F8426E6-1F71-4CA4-B336-A979E9438C72}"/>
    <dgm:cxn modelId="{9BE55193-BD14-4DEF-90DC-D6F819943E88}" type="presOf" srcId="{2F611FD9-62EF-4C51-8927-8E4B1552873A}" destId="{6FE24877-CB63-496B-9D66-6679F89522B9}" srcOrd="0" destOrd="0" presId="urn:microsoft.com/office/officeart/2005/8/layout/cycle1"/>
    <dgm:cxn modelId="{A26CE171-872A-41C9-A356-6E5F0822334A}" type="presOf" srcId="{CD1C004D-F195-4326-863E-39142DAE7CD2}" destId="{30CFBBA1-E15D-45A7-904F-708C62579F5A}" srcOrd="0" destOrd="0" presId="urn:microsoft.com/office/officeart/2005/8/layout/cycle1"/>
    <dgm:cxn modelId="{5C22B76C-BD33-43D7-9054-ECA62E37902D}" srcId="{CD1C004D-F195-4326-863E-39142DAE7CD2}" destId="{2DF592AE-0E96-4468-9520-34693B81C61C}" srcOrd="4" destOrd="0" parTransId="{345922A3-3634-43B8-9654-C1ED6DCD45D6}" sibTransId="{D0F62C09-CF1C-48E8-966B-813D3092F02F}"/>
    <dgm:cxn modelId="{7394FA75-4F03-473F-870E-06B5BD00C900}" type="presOf" srcId="{A6C9EF8B-B7B0-47F8-BCC5-59F326A7D2F3}" destId="{47FDC82F-B586-484B-8201-B595DDD8E452}" srcOrd="0" destOrd="0" presId="urn:microsoft.com/office/officeart/2005/8/layout/cycle1"/>
    <dgm:cxn modelId="{4AD59FF3-5946-491A-9322-C4F0FBB90C6F}" type="presOf" srcId="{D0F62C09-CF1C-48E8-966B-813D3092F02F}" destId="{BC1F3DC8-7E08-43A6-8B13-211D9D6FCCB4}" srcOrd="0" destOrd="0" presId="urn:microsoft.com/office/officeart/2005/8/layout/cycle1"/>
    <dgm:cxn modelId="{00D04090-7918-48B0-B37E-ABC266A10062}" type="presOf" srcId="{3F85BBC7-D8A8-4FEC-986D-2AEBBC0E983E}" destId="{2C346632-2921-4AD8-B502-9FD5F647425C}" srcOrd="0" destOrd="0" presId="urn:microsoft.com/office/officeart/2005/8/layout/cycle1"/>
    <dgm:cxn modelId="{5299740F-420E-4EF9-9A2D-0B631F0E506B}" type="presOf" srcId="{678DAA3F-D5E0-430E-86C1-5E7432CCC47D}" destId="{8254933C-042C-4345-B261-7FEDACB686C1}" srcOrd="0" destOrd="0" presId="urn:microsoft.com/office/officeart/2005/8/layout/cycle1"/>
    <dgm:cxn modelId="{74FB3E72-1640-4EC9-86A8-0400E3B8D0AA}" type="presOf" srcId="{5F8426E6-1F71-4CA4-B336-A979E9438C72}" destId="{0F63F449-6504-43E1-A94F-FC3F97119367}" srcOrd="0" destOrd="0" presId="urn:microsoft.com/office/officeart/2005/8/layout/cycle1"/>
    <dgm:cxn modelId="{913C71F7-4313-47CD-9F99-096A3B8EF2D5}" type="presOf" srcId="{74E1CAAB-5F91-4785-9E20-D7409B78DB6E}" destId="{74148461-4105-4C49-B513-7889CA0C9319}" srcOrd="0" destOrd="0" presId="urn:microsoft.com/office/officeart/2005/8/layout/cycle1"/>
    <dgm:cxn modelId="{99CD03C0-AD99-4176-9383-C1F7B4E657EB}" srcId="{CD1C004D-F195-4326-863E-39142DAE7CD2}" destId="{678DAA3F-D5E0-430E-86C1-5E7432CCC47D}" srcOrd="3" destOrd="0" parTransId="{0FEB33F5-B7A1-4A54-BE17-BECFCA3BD010}" sibTransId="{1FB02C8B-AB93-4AA9-9904-0642ACA93A9D}"/>
    <dgm:cxn modelId="{C4C6E98A-565E-4174-A765-3F76EA1D3906}" type="presOf" srcId="{F7908263-1A10-479F-A95E-CAB44FF2C629}" destId="{DF08A941-8785-4B16-B721-07A64C05C4E4}" srcOrd="0" destOrd="0" presId="urn:microsoft.com/office/officeart/2005/8/layout/cycle1"/>
    <dgm:cxn modelId="{CE0F364B-D783-47F4-9B26-D97BD45079C1}" srcId="{CD1C004D-F195-4326-863E-39142DAE7CD2}" destId="{0D8BBB8D-08D7-402B-9765-AC3B9C458C91}" srcOrd="6" destOrd="0" parTransId="{6CFAEA2B-380E-4CB9-BC23-DB8AC4CF79CF}" sibTransId="{A6C9EF8B-B7B0-47F8-BCC5-59F326A7D2F3}"/>
    <dgm:cxn modelId="{8BFCF38C-EAF5-417B-B22B-2862102B028A}" type="presParOf" srcId="{30CFBBA1-E15D-45A7-904F-708C62579F5A}" destId="{12B7439D-7411-4B59-8054-D610C3366034}" srcOrd="0" destOrd="0" presId="urn:microsoft.com/office/officeart/2005/8/layout/cycle1"/>
    <dgm:cxn modelId="{6A820CD3-5386-4798-9239-52B550CE84E5}" type="presParOf" srcId="{30CFBBA1-E15D-45A7-904F-708C62579F5A}" destId="{76C2EA76-813D-4880-AD1F-75405F97DACE}" srcOrd="1" destOrd="0" presId="urn:microsoft.com/office/officeart/2005/8/layout/cycle1"/>
    <dgm:cxn modelId="{A62BE589-14D5-4CA1-A860-09169B3BBD16}" type="presParOf" srcId="{30CFBBA1-E15D-45A7-904F-708C62579F5A}" destId="{745D2AB1-F0DB-4AF1-9526-D5B2A10729EF}" srcOrd="2" destOrd="0" presId="urn:microsoft.com/office/officeart/2005/8/layout/cycle1"/>
    <dgm:cxn modelId="{66FBDBD3-4824-421C-8109-9CDC91CE1760}" type="presParOf" srcId="{30CFBBA1-E15D-45A7-904F-708C62579F5A}" destId="{AFFE521B-579F-4D60-9AED-FCE56C29809A}" srcOrd="3" destOrd="0" presId="urn:microsoft.com/office/officeart/2005/8/layout/cycle1"/>
    <dgm:cxn modelId="{10B67308-B507-4B03-99BE-515341D9CFFC}" type="presParOf" srcId="{30CFBBA1-E15D-45A7-904F-708C62579F5A}" destId="{74148461-4105-4C49-B513-7889CA0C9319}" srcOrd="4" destOrd="0" presId="urn:microsoft.com/office/officeart/2005/8/layout/cycle1"/>
    <dgm:cxn modelId="{B77FCFDD-CEC3-4E79-BB23-F8A347FF50D1}" type="presParOf" srcId="{30CFBBA1-E15D-45A7-904F-708C62579F5A}" destId="{5B39A638-26E9-4DC0-80F1-0ED604EE1787}" srcOrd="5" destOrd="0" presId="urn:microsoft.com/office/officeart/2005/8/layout/cycle1"/>
    <dgm:cxn modelId="{3A833C82-38B6-4A5E-9947-334E27EDA1E8}" type="presParOf" srcId="{30CFBBA1-E15D-45A7-904F-708C62579F5A}" destId="{CA2D108D-9AA2-4F3D-9E1C-9323ACB8825A}" srcOrd="6" destOrd="0" presId="urn:microsoft.com/office/officeart/2005/8/layout/cycle1"/>
    <dgm:cxn modelId="{A0AE01C7-3BF4-4DA6-AED7-8829A8A17F88}" type="presParOf" srcId="{30CFBBA1-E15D-45A7-904F-708C62579F5A}" destId="{DF08A941-8785-4B16-B721-07A64C05C4E4}" srcOrd="7" destOrd="0" presId="urn:microsoft.com/office/officeart/2005/8/layout/cycle1"/>
    <dgm:cxn modelId="{A41CDCDF-0EFC-48A0-946C-5C729B792D89}" type="presParOf" srcId="{30CFBBA1-E15D-45A7-904F-708C62579F5A}" destId="{0F63F449-6504-43E1-A94F-FC3F97119367}" srcOrd="8" destOrd="0" presId="urn:microsoft.com/office/officeart/2005/8/layout/cycle1"/>
    <dgm:cxn modelId="{FA92709B-CEEA-478D-B65C-5098F4925A02}" type="presParOf" srcId="{30CFBBA1-E15D-45A7-904F-708C62579F5A}" destId="{88C3F26F-0D1E-49DD-A707-640310138AE6}" srcOrd="9" destOrd="0" presId="urn:microsoft.com/office/officeart/2005/8/layout/cycle1"/>
    <dgm:cxn modelId="{FF49DA63-51DB-4E00-81DF-3DB1161D2519}" type="presParOf" srcId="{30CFBBA1-E15D-45A7-904F-708C62579F5A}" destId="{8254933C-042C-4345-B261-7FEDACB686C1}" srcOrd="10" destOrd="0" presId="urn:microsoft.com/office/officeart/2005/8/layout/cycle1"/>
    <dgm:cxn modelId="{367AEE02-5235-4329-9A44-CD305CF8858F}" type="presParOf" srcId="{30CFBBA1-E15D-45A7-904F-708C62579F5A}" destId="{5F55A6D0-14BB-4547-8E88-358428801074}" srcOrd="11" destOrd="0" presId="urn:microsoft.com/office/officeart/2005/8/layout/cycle1"/>
    <dgm:cxn modelId="{753DF6E9-5453-489C-A29C-0B3E1B44A849}" type="presParOf" srcId="{30CFBBA1-E15D-45A7-904F-708C62579F5A}" destId="{0B3D2F0E-84F2-4F2F-86AC-4905200C1CDE}" srcOrd="12" destOrd="0" presId="urn:microsoft.com/office/officeart/2005/8/layout/cycle1"/>
    <dgm:cxn modelId="{FE0DAE2C-6B61-461B-B41E-C47DFC54ACA0}" type="presParOf" srcId="{30CFBBA1-E15D-45A7-904F-708C62579F5A}" destId="{91659E45-3648-492F-8FAD-B89A3F499202}" srcOrd="13" destOrd="0" presId="urn:microsoft.com/office/officeart/2005/8/layout/cycle1"/>
    <dgm:cxn modelId="{6D809111-EFD9-48BE-8100-532A756E28F0}" type="presParOf" srcId="{30CFBBA1-E15D-45A7-904F-708C62579F5A}" destId="{BC1F3DC8-7E08-43A6-8B13-211D9D6FCCB4}" srcOrd="14" destOrd="0" presId="urn:microsoft.com/office/officeart/2005/8/layout/cycle1"/>
    <dgm:cxn modelId="{AE6F9394-43F3-4FAB-A30E-79AFA71AD0E1}" type="presParOf" srcId="{30CFBBA1-E15D-45A7-904F-708C62579F5A}" destId="{437DBD2B-3520-4063-91DB-FF7BA8A56081}" srcOrd="15" destOrd="0" presId="urn:microsoft.com/office/officeart/2005/8/layout/cycle1"/>
    <dgm:cxn modelId="{7E130284-F589-47B1-AF5F-6AB9CA182184}" type="presParOf" srcId="{30CFBBA1-E15D-45A7-904F-708C62579F5A}" destId="{6FE24877-CB63-496B-9D66-6679F89522B9}" srcOrd="16" destOrd="0" presId="urn:microsoft.com/office/officeart/2005/8/layout/cycle1"/>
    <dgm:cxn modelId="{98B5B82D-42F9-436E-BC90-086628BCCEF8}" type="presParOf" srcId="{30CFBBA1-E15D-45A7-904F-708C62579F5A}" destId="{2C346632-2921-4AD8-B502-9FD5F647425C}" srcOrd="17" destOrd="0" presId="urn:microsoft.com/office/officeart/2005/8/layout/cycle1"/>
    <dgm:cxn modelId="{9745916F-E0D6-4EBF-92CA-73C245EF5DB4}" type="presParOf" srcId="{30CFBBA1-E15D-45A7-904F-708C62579F5A}" destId="{3F6A4F33-996B-48F6-B935-645CB622BFB4}" srcOrd="18" destOrd="0" presId="urn:microsoft.com/office/officeart/2005/8/layout/cycle1"/>
    <dgm:cxn modelId="{40E03C1C-2FBE-481B-A7A8-AA20F7377F0D}" type="presParOf" srcId="{30CFBBA1-E15D-45A7-904F-708C62579F5A}" destId="{A53BDD43-F786-4FC8-86DB-F84FBF553323}" srcOrd="19" destOrd="0" presId="urn:microsoft.com/office/officeart/2005/8/layout/cycle1"/>
    <dgm:cxn modelId="{A71706F5-24E8-4FF6-876D-4651E4EEA395}" type="presParOf" srcId="{30CFBBA1-E15D-45A7-904F-708C62579F5A}" destId="{47FDC82F-B586-484B-8201-B595DDD8E452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61311D-FBD9-4D2C-A9DA-1828453090D4}" type="doc">
      <dgm:prSet loTypeId="urn:microsoft.com/office/officeart/2005/8/layout/process4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977C0385-1181-4120-B126-1E27BC8F8F24}">
      <dgm:prSet phldrT="[Tes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it-IT" b="1" dirty="0" smtClean="0"/>
            <a:t>PATRICIANS</a:t>
          </a:r>
          <a:endParaRPr lang="it-IT" b="1" dirty="0"/>
        </a:p>
      </dgm:t>
    </dgm:pt>
    <dgm:pt modelId="{B52FC6F3-0E22-4359-84B8-438D26775C71}" type="parTrans" cxnId="{04C15918-3D67-4131-A1A9-D592E2A5B989}">
      <dgm:prSet/>
      <dgm:spPr/>
      <dgm:t>
        <a:bodyPr/>
        <a:lstStyle/>
        <a:p>
          <a:endParaRPr lang="it-IT"/>
        </a:p>
      </dgm:t>
    </dgm:pt>
    <dgm:pt modelId="{442009AB-C4B5-4F82-985F-7C01D9BF2EC9}" type="sibTrans" cxnId="{04C15918-3D67-4131-A1A9-D592E2A5B989}">
      <dgm:prSet/>
      <dgm:spPr/>
      <dgm:t>
        <a:bodyPr/>
        <a:lstStyle/>
        <a:p>
          <a:endParaRPr lang="it-IT"/>
        </a:p>
      </dgm:t>
    </dgm:pt>
    <dgm:pt modelId="{4FBD82E1-49B4-44F8-9E47-6F357AE5E393}">
      <dgm:prSet phldrT="[Testo]"/>
      <dgm:spPr>
        <a:solidFill>
          <a:schemeClr val="tx1"/>
        </a:solidFill>
      </dgm:spPr>
      <dgm:t>
        <a:bodyPr/>
        <a:lstStyle/>
        <a:p>
          <a:r>
            <a:rPr lang="it-IT" b="1" dirty="0" smtClean="0"/>
            <a:t>SLAVES</a:t>
          </a:r>
          <a:endParaRPr lang="it-IT" b="1" dirty="0"/>
        </a:p>
      </dgm:t>
    </dgm:pt>
    <dgm:pt modelId="{7A3038CE-7BBC-4855-9B70-3E97A551F1CB}" type="parTrans" cxnId="{F3CB22D9-D4C9-406F-BC1A-3D292799C6E2}">
      <dgm:prSet/>
      <dgm:spPr/>
      <dgm:t>
        <a:bodyPr/>
        <a:lstStyle/>
        <a:p>
          <a:endParaRPr lang="it-IT"/>
        </a:p>
      </dgm:t>
    </dgm:pt>
    <dgm:pt modelId="{55BEA36D-0E3B-413F-AA88-A63EC7446AEE}" type="sibTrans" cxnId="{F3CB22D9-D4C9-406F-BC1A-3D292799C6E2}">
      <dgm:prSet/>
      <dgm:spPr/>
      <dgm:t>
        <a:bodyPr/>
        <a:lstStyle/>
        <a:p>
          <a:endParaRPr lang="it-IT"/>
        </a:p>
      </dgm:t>
    </dgm:pt>
    <dgm:pt modelId="{6D599827-7AC3-4BD6-99ED-8FCE69DB488B}">
      <dgm:prSet phldrT="[Tes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it-IT" b="1" dirty="0" smtClean="0"/>
            <a:t>PLEBEIANS</a:t>
          </a:r>
          <a:endParaRPr lang="it-IT" b="1" dirty="0"/>
        </a:p>
      </dgm:t>
    </dgm:pt>
    <dgm:pt modelId="{7C105C94-3999-46E5-BD7C-CED08C5C6540}" type="sibTrans" cxnId="{4001AD13-0F4F-46D9-9D9D-1EC07A84269B}">
      <dgm:prSet/>
      <dgm:spPr/>
      <dgm:t>
        <a:bodyPr/>
        <a:lstStyle/>
        <a:p>
          <a:endParaRPr lang="it-IT"/>
        </a:p>
      </dgm:t>
    </dgm:pt>
    <dgm:pt modelId="{CB01A5AC-1FBD-4296-AAEB-5A9CE79D67E2}" type="parTrans" cxnId="{4001AD13-0F4F-46D9-9D9D-1EC07A84269B}">
      <dgm:prSet/>
      <dgm:spPr/>
      <dgm:t>
        <a:bodyPr/>
        <a:lstStyle/>
        <a:p>
          <a:endParaRPr lang="it-IT"/>
        </a:p>
      </dgm:t>
    </dgm:pt>
    <dgm:pt modelId="{884E3139-74BE-41E1-A2CC-A57BE4773F13}" type="pres">
      <dgm:prSet presAssocID="{4F61311D-FBD9-4D2C-A9DA-1828453090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D673113-741D-453B-B84D-0A9AF5FE01A1}" type="pres">
      <dgm:prSet presAssocID="{4FBD82E1-49B4-44F8-9E47-6F357AE5E393}" presName="boxAndChildren" presStyleCnt="0"/>
      <dgm:spPr/>
    </dgm:pt>
    <dgm:pt modelId="{D3B97ACC-B91A-450A-9E38-E0DB14D5826F}" type="pres">
      <dgm:prSet presAssocID="{4FBD82E1-49B4-44F8-9E47-6F357AE5E393}" presName="parentTextBox" presStyleLbl="node1" presStyleIdx="0" presStyleCnt="3"/>
      <dgm:spPr/>
      <dgm:t>
        <a:bodyPr/>
        <a:lstStyle/>
        <a:p>
          <a:endParaRPr lang="it-IT"/>
        </a:p>
      </dgm:t>
    </dgm:pt>
    <dgm:pt modelId="{D040A6F2-9E9D-4104-982C-91E559449834}" type="pres">
      <dgm:prSet presAssocID="{7C105C94-3999-46E5-BD7C-CED08C5C6540}" presName="sp" presStyleCnt="0"/>
      <dgm:spPr/>
    </dgm:pt>
    <dgm:pt modelId="{6F0E14FD-48D5-4A78-B782-F4B08A4BE32B}" type="pres">
      <dgm:prSet presAssocID="{6D599827-7AC3-4BD6-99ED-8FCE69DB488B}" presName="arrowAndChildren" presStyleCnt="0"/>
      <dgm:spPr/>
    </dgm:pt>
    <dgm:pt modelId="{217EAC9D-007F-4E77-8A3D-27A9F2479845}" type="pres">
      <dgm:prSet presAssocID="{6D599827-7AC3-4BD6-99ED-8FCE69DB488B}" presName="parentTextArrow" presStyleLbl="node1" presStyleIdx="1" presStyleCnt="3"/>
      <dgm:spPr/>
      <dgm:t>
        <a:bodyPr/>
        <a:lstStyle/>
        <a:p>
          <a:endParaRPr lang="it-IT"/>
        </a:p>
      </dgm:t>
    </dgm:pt>
    <dgm:pt modelId="{C6C42203-E6A5-4A8B-9D1D-B6DE86123B58}" type="pres">
      <dgm:prSet presAssocID="{442009AB-C4B5-4F82-985F-7C01D9BF2EC9}" presName="sp" presStyleCnt="0"/>
      <dgm:spPr/>
    </dgm:pt>
    <dgm:pt modelId="{269CE825-DAA0-4C7C-990C-0D0AE59A7D5B}" type="pres">
      <dgm:prSet presAssocID="{977C0385-1181-4120-B126-1E27BC8F8F24}" presName="arrowAndChildren" presStyleCnt="0"/>
      <dgm:spPr/>
    </dgm:pt>
    <dgm:pt modelId="{420B0317-EE1E-4697-8F22-6D0083F789BA}" type="pres">
      <dgm:prSet presAssocID="{977C0385-1181-4120-B126-1E27BC8F8F24}" presName="parentTextArrow" presStyleLbl="node1" presStyleIdx="2" presStyleCnt="3" custLinFactNeighborY="-221"/>
      <dgm:spPr/>
      <dgm:t>
        <a:bodyPr/>
        <a:lstStyle/>
        <a:p>
          <a:endParaRPr lang="it-IT"/>
        </a:p>
      </dgm:t>
    </dgm:pt>
  </dgm:ptLst>
  <dgm:cxnLst>
    <dgm:cxn modelId="{BAE70B85-0DFD-410D-9D40-41B75B9B91BD}" type="presOf" srcId="{4F61311D-FBD9-4D2C-A9DA-1828453090D4}" destId="{884E3139-74BE-41E1-A2CC-A57BE4773F13}" srcOrd="0" destOrd="0" presId="urn:microsoft.com/office/officeart/2005/8/layout/process4"/>
    <dgm:cxn modelId="{F3CB22D9-D4C9-406F-BC1A-3D292799C6E2}" srcId="{4F61311D-FBD9-4D2C-A9DA-1828453090D4}" destId="{4FBD82E1-49B4-44F8-9E47-6F357AE5E393}" srcOrd="2" destOrd="0" parTransId="{7A3038CE-7BBC-4855-9B70-3E97A551F1CB}" sibTransId="{55BEA36D-0E3B-413F-AA88-A63EC7446AEE}"/>
    <dgm:cxn modelId="{AEBE7310-C6A0-4AF0-AD70-F5069AC4698B}" type="presOf" srcId="{6D599827-7AC3-4BD6-99ED-8FCE69DB488B}" destId="{217EAC9D-007F-4E77-8A3D-27A9F2479845}" srcOrd="0" destOrd="0" presId="urn:microsoft.com/office/officeart/2005/8/layout/process4"/>
    <dgm:cxn modelId="{5FBA294F-111F-4E61-B0F7-4581863532C7}" type="presOf" srcId="{4FBD82E1-49B4-44F8-9E47-6F357AE5E393}" destId="{D3B97ACC-B91A-450A-9E38-E0DB14D5826F}" srcOrd="0" destOrd="0" presId="urn:microsoft.com/office/officeart/2005/8/layout/process4"/>
    <dgm:cxn modelId="{04C15918-3D67-4131-A1A9-D592E2A5B989}" srcId="{4F61311D-FBD9-4D2C-A9DA-1828453090D4}" destId="{977C0385-1181-4120-B126-1E27BC8F8F24}" srcOrd="0" destOrd="0" parTransId="{B52FC6F3-0E22-4359-84B8-438D26775C71}" sibTransId="{442009AB-C4B5-4F82-985F-7C01D9BF2EC9}"/>
    <dgm:cxn modelId="{2EFF5467-B4F8-4ACF-894A-44BAFC4C63D1}" type="presOf" srcId="{977C0385-1181-4120-B126-1E27BC8F8F24}" destId="{420B0317-EE1E-4697-8F22-6D0083F789BA}" srcOrd="0" destOrd="0" presId="urn:microsoft.com/office/officeart/2005/8/layout/process4"/>
    <dgm:cxn modelId="{4001AD13-0F4F-46D9-9D9D-1EC07A84269B}" srcId="{4F61311D-FBD9-4D2C-A9DA-1828453090D4}" destId="{6D599827-7AC3-4BD6-99ED-8FCE69DB488B}" srcOrd="1" destOrd="0" parTransId="{CB01A5AC-1FBD-4296-AAEB-5A9CE79D67E2}" sibTransId="{7C105C94-3999-46E5-BD7C-CED08C5C6540}"/>
    <dgm:cxn modelId="{5E756C3F-8422-462E-85EF-96B6C8AEA9CC}" type="presParOf" srcId="{884E3139-74BE-41E1-A2CC-A57BE4773F13}" destId="{4D673113-741D-453B-B84D-0A9AF5FE01A1}" srcOrd="0" destOrd="0" presId="urn:microsoft.com/office/officeart/2005/8/layout/process4"/>
    <dgm:cxn modelId="{6B93C77D-7E75-4232-A990-60FC424743F2}" type="presParOf" srcId="{4D673113-741D-453B-B84D-0A9AF5FE01A1}" destId="{D3B97ACC-B91A-450A-9E38-E0DB14D5826F}" srcOrd="0" destOrd="0" presId="urn:microsoft.com/office/officeart/2005/8/layout/process4"/>
    <dgm:cxn modelId="{57281D20-7589-4745-87EB-F04E23D6D8A3}" type="presParOf" srcId="{884E3139-74BE-41E1-A2CC-A57BE4773F13}" destId="{D040A6F2-9E9D-4104-982C-91E559449834}" srcOrd="1" destOrd="0" presId="urn:microsoft.com/office/officeart/2005/8/layout/process4"/>
    <dgm:cxn modelId="{88F4C067-1B46-446C-9A34-E076A0BC8D0C}" type="presParOf" srcId="{884E3139-74BE-41E1-A2CC-A57BE4773F13}" destId="{6F0E14FD-48D5-4A78-B782-F4B08A4BE32B}" srcOrd="2" destOrd="0" presId="urn:microsoft.com/office/officeart/2005/8/layout/process4"/>
    <dgm:cxn modelId="{EB5AFFD9-6CF0-43C6-BFE1-F2C5714908AB}" type="presParOf" srcId="{6F0E14FD-48D5-4A78-B782-F4B08A4BE32B}" destId="{217EAC9D-007F-4E77-8A3D-27A9F2479845}" srcOrd="0" destOrd="0" presId="urn:microsoft.com/office/officeart/2005/8/layout/process4"/>
    <dgm:cxn modelId="{AD2D876E-9F67-4F2F-9750-07FA47737ACF}" type="presParOf" srcId="{884E3139-74BE-41E1-A2CC-A57BE4773F13}" destId="{C6C42203-E6A5-4A8B-9D1D-B6DE86123B58}" srcOrd="3" destOrd="0" presId="urn:microsoft.com/office/officeart/2005/8/layout/process4"/>
    <dgm:cxn modelId="{9F3B20F4-7E67-4E29-8EA9-E769DF724A42}" type="presParOf" srcId="{884E3139-74BE-41E1-A2CC-A57BE4773F13}" destId="{269CE825-DAA0-4C7C-990C-0D0AE59A7D5B}" srcOrd="4" destOrd="0" presId="urn:microsoft.com/office/officeart/2005/8/layout/process4"/>
    <dgm:cxn modelId="{9817BCCD-6147-4613-8794-430096DA54C5}" type="presParOf" srcId="{269CE825-DAA0-4C7C-990C-0D0AE59A7D5B}" destId="{420B0317-EE1E-4697-8F22-6D0083F789B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3EC3B-1EA7-4FA8-81FD-353FB7260737}" type="datetimeFigureOut">
              <a:rPr lang="it-IT" smtClean="0"/>
              <a:pPr/>
              <a:t>16/02/2019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94DD7-1F71-4571-B96B-5D07359BD50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840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94DD7-1F71-4571-B96B-5D07359BD504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534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F3BE99-2AEE-4A01-A3BA-9FF271BFF315}" type="datetimeFigureOut">
              <a:rPr lang="it-IT" smtClean="0"/>
              <a:pPr/>
              <a:t>16/02/2019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16/02/2019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16/02/2019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16/02/2019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16/02/2019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16/02/2019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16/02/2019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16/02/2019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16/02/2019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F3BE99-2AEE-4A01-A3BA-9FF271BFF315}" type="datetimeFigureOut">
              <a:rPr lang="it-IT" smtClean="0"/>
              <a:pPr/>
              <a:t>16/02/2019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F3BE99-2AEE-4A01-A3BA-9FF271BFF315}" type="datetimeFigureOut">
              <a:rPr lang="it-IT" smtClean="0"/>
              <a:pPr/>
              <a:t>16/02/2019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F3BE99-2AEE-4A01-A3BA-9FF271BFF315}" type="datetimeFigureOut">
              <a:rPr lang="it-IT" smtClean="0"/>
              <a:pPr/>
              <a:t>16/02/2019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584279-8AAE-4BAA-888A-F375D24F239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620688"/>
            <a:ext cx="921256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8800" dirty="0" smtClean="0">
                <a:solidFill>
                  <a:schemeClr val="accent1"/>
                </a:solidFill>
                <a:latin typeface="AR BERKLEY" pitchFamily="2" charset="0"/>
              </a:rPr>
              <a:t/>
            </a:r>
            <a:br>
              <a:rPr lang="it-IT" sz="8800" dirty="0" smtClean="0">
                <a:solidFill>
                  <a:schemeClr val="accent1"/>
                </a:solidFill>
                <a:latin typeface="AR BERKLEY" pitchFamily="2" charset="0"/>
              </a:rPr>
            </a:br>
            <a:r>
              <a:rPr lang="it-IT" sz="8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istral" pitchFamily="66" charset="0"/>
              </a:rPr>
              <a:t>ANCIE</a:t>
            </a:r>
            <a:r>
              <a:rPr lang="it-IT" sz="8800" dirty="0" smtClean="0">
                <a:solidFill>
                  <a:schemeClr val="accent1"/>
                </a:solidFill>
                <a:latin typeface="Mistral" pitchFamily="66" charset="0"/>
              </a:rPr>
              <a:t>NT</a:t>
            </a:r>
            <a:r>
              <a:rPr lang="it-IT" sz="8800" dirty="0" smtClean="0">
                <a:solidFill>
                  <a:schemeClr val="accent1"/>
                </a:solidFill>
                <a:latin typeface="AR BERKLEY" pitchFamily="2" charset="0"/>
              </a:rPr>
              <a:t> </a:t>
            </a:r>
            <a:r>
              <a:rPr lang="it-IT" sz="8900" dirty="0" smtClean="0">
                <a:solidFill>
                  <a:schemeClr val="accent1"/>
                </a:solidFill>
                <a:latin typeface="Mistral" pitchFamily="66" charset="0"/>
              </a:rPr>
              <a:t>ROME:</a:t>
            </a:r>
            <a:br>
              <a:rPr lang="it-IT" sz="8900" dirty="0" smtClean="0">
                <a:solidFill>
                  <a:schemeClr val="accent1"/>
                </a:solidFill>
                <a:latin typeface="Mistral" pitchFamily="66" charset="0"/>
              </a:rPr>
            </a:br>
            <a:r>
              <a:rPr lang="it-IT" sz="89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DEMOC</a:t>
            </a:r>
            <a:r>
              <a:rPr lang="it-IT" sz="89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RACY O</a:t>
            </a:r>
            <a:r>
              <a:rPr lang="it-IT" sz="8900" dirty="0" smtClean="0">
                <a:solidFill>
                  <a:schemeClr val="tx1"/>
                </a:solidFill>
                <a:latin typeface="Mistral" pitchFamily="66" charset="0"/>
              </a:rPr>
              <a:t>R NOT?</a:t>
            </a:r>
            <a:endParaRPr lang="it-IT" sz="8800" dirty="0">
              <a:solidFill>
                <a:schemeClr val="tx1"/>
              </a:solidFill>
              <a:latin typeface="Mistral" pitchFamily="66" charset="0"/>
            </a:endParaRPr>
          </a:p>
        </p:txBody>
      </p:sp>
      <p:pic>
        <p:nvPicPr>
          <p:cNvPr id="4" name="Immagin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636912"/>
            <a:ext cx="4543014" cy="238059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79512" y="5733256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bg1"/>
                </a:solidFill>
              </a:rPr>
              <a:t> Made by:</a:t>
            </a:r>
          </a:p>
          <a:p>
            <a:r>
              <a:rPr lang="it-IT" b="1" i="1" dirty="0" smtClean="0">
                <a:solidFill>
                  <a:schemeClr val="bg1"/>
                </a:solidFill>
              </a:rPr>
              <a:t> Giulia Barrale and Miriam Costanza (5^N</a:t>
            </a:r>
            <a:r>
              <a:rPr lang="it-IT" dirty="0" smtClean="0">
                <a:solidFill>
                  <a:schemeClr val="bg1"/>
                </a:solidFill>
              </a:rPr>
              <a:t>)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2483768" y="260648"/>
            <a:ext cx="4464496" cy="1669119"/>
            <a:chOff x="0" y="1653617"/>
            <a:chExt cx="4464496" cy="1669119"/>
          </a:xfrm>
          <a:solidFill>
            <a:schemeClr val="tx1"/>
          </a:solidFill>
        </p:grpSpPr>
        <p:sp>
          <p:nvSpPr>
            <p:cNvPr id="6" name="Callout con freccia in su 5"/>
            <p:cNvSpPr/>
            <p:nvPr/>
          </p:nvSpPr>
          <p:spPr>
            <a:xfrm rot="10800000">
              <a:off x="0" y="1653617"/>
              <a:ext cx="4464496" cy="1669119"/>
            </a:xfrm>
            <a:prstGeom prst="upArrowCallou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80000"/>
                <a:hueOff val="-290540"/>
                <a:satOff val="-8903"/>
                <a:lumOff val="172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allout con freccia in su 4"/>
            <p:cNvSpPr/>
            <p:nvPr/>
          </p:nvSpPr>
          <p:spPr>
            <a:xfrm rot="21600000">
              <a:off x="0" y="1653617"/>
              <a:ext cx="4464496" cy="108454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696" tIns="234696" rIns="234696" bIns="234696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300" b="1" kern="1200" dirty="0" smtClean="0"/>
                <a:t>SLAVES</a:t>
              </a:r>
              <a:endParaRPr lang="it-IT" sz="3300" b="1" kern="1200" dirty="0"/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611560" y="1988840"/>
            <a:ext cx="813690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They were generally prisoners of war who had no rights.</a:t>
            </a:r>
            <a:endParaRPr lang="it-IT" dirty="0"/>
          </a:p>
        </p:txBody>
      </p:sp>
      <p:pic>
        <p:nvPicPr>
          <p:cNvPr id="10" name="Immagine 9" descr="schiavi-450x3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861048"/>
            <a:ext cx="4104456" cy="258318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9" name="CasellaDiTesto 8"/>
          <p:cNvSpPr txBox="1"/>
          <p:nvPr/>
        </p:nvSpPr>
        <p:spPr>
          <a:xfrm>
            <a:off x="755576" y="2780928"/>
            <a:ext cx="770485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Serious social issues and needs were expressed by unsuccessful </a:t>
            </a:r>
            <a:r>
              <a:rPr lang="it-IT" b="1" dirty="0" smtClean="0"/>
              <a:t>slave rebellions </a:t>
            </a:r>
            <a:r>
              <a:rPr lang="it-IT" dirty="0" smtClean="0"/>
              <a:t>(</a:t>
            </a:r>
            <a:r>
              <a:rPr lang="it-IT" i="1" dirty="0" smtClean="0"/>
              <a:t>Servile Wars</a:t>
            </a:r>
            <a:r>
              <a:rPr lang="it-IT" dirty="0" smtClean="0"/>
              <a:t>), like the revolts led by Eunus and Spartacus (135BC and 73BC)</a:t>
            </a:r>
            <a:endParaRPr lang="it-IT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sz="2400" dirty="0" smtClean="0"/>
              <a:t>Social status: </a:t>
            </a:r>
            <a:r>
              <a:rPr lang="it-IT" sz="2400" b="1" dirty="0" smtClean="0"/>
              <a:t>slave,</a:t>
            </a:r>
            <a:r>
              <a:rPr lang="it-IT" sz="2400" dirty="0" smtClean="0"/>
              <a:t> </a:t>
            </a:r>
            <a:r>
              <a:rPr lang="it-IT" sz="2400" dirty="0" err="1" smtClean="0"/>
              <a:t>then</a:t>
            </a:r>
            <a:r>
              <a:rPr lang="it-IT" sz="2400" dirty="0" smtClean="0"/>
              <a:t> </a:t>
            </a:r>
            <a:r>
              <a:rPr lang="it-IT" sz="2400" b="1" dirty="0" err="1" smtClean="0"/>
              <a:t>freedman</a:t>
            </a: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err="1" smtClean="0"/>
              <a:t>Origins</a:t>
            </a:r>
            <a:r>
              <a:rPr lang="it-IT" sz="2400" dirty="0" smtClean="0"/>
              <a:t>: </a:t>
            </a:r>
            <a:r>
              <a:rPr lang="it-IT" sz="2400" b="1" dirty="0" smtClean="0"/>
              <a:t>Macedonian </a:t>
            </a:r>
            <a:r>
              <a:rPr lang="it-IT" sz="2400" dirty="0" smtClean="0"/>
              <a:t>or</a:t>
            </a:r>
            <a:r>
              <a:rPr lang="it-IT" sz="2400" b="1" dirty="0" smtClean="0"/>
              <a:t> Thracian</a:t>
            </a:r>
          </a:p>
          <a:p>
            <a:pPr>
              <a:buFont typeface="Wingdings" pitchFamily="2" charset="2"/>
              <a:buChar char="Ø"/>
            </a:pP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err="1" smtClean="0"/>
              <a:t>Occupation</a:t>
            </a:r>
            <a:r>
              <a:rPr lang="it-IT" sz="2400" dirty="0" smtClean="0"/>
              <a:t>: </a:t>
            </a:r>
            <a:r>
              <a:rPr lang="it-IT" sz="2400" b="1" dirty="0" err="1" smtClean="0"/>
              <a:t>fabulist</a:t>
            </a: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Period: </a:t>
            </a:r>
            <a:r>
              <a:rPr lang="it-IT" sz="2400" b="1" dirty="0" smtClean="0"/>
              <a:t>first century AD (during the Roman Empire)</a:t>
            </a:r>
          </a:p>
          <a:p>
            <a:pPr>
              <a:buFont typeface="Wingdings" pitchFamily="2" charset="2"/>
              <a:buChar char="Ø"/>
            </a:pP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Studies: </a:t>
            </a:r>
            <a:r>
              <a:rPr lang="it-IT" sz="2400" b="1" dirty="0" smtClean="0"/>
              <a:t>Greek and Latin literature</a:t>
            </a:r>
          </a:p>
          <a:p>
            <a:pPr>
              <a:buFont typeface="Wingdings" pitchFamily="2" charset="2"/>
              <a:buChar char="Ø"/>
            </a:pPr>
            <a:endParaRPr lang="it-IT" sz="2400" b="1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err="1" smtClean="0"/>
              <a:t>Problems</a:t>
            </a:r>
            <a:r>
              <a:rPr lang="it-IT" sz="2400" dirty="0" smtClean="0"/>
              <a:t>: </a:t>
            </a:r>
            <a:r>
              <a:rPr lang="it-IT" sz="2400" b="1" dirty="0" err="1" smtClean="0"/>
              <a:t>sentenced</a:t>
            </a:r>
            <a:r>
              <a:rPr lang="it-IT" sz="2400" b="1" dirty="0" smtClean="0"/>
              <a:t> for his satirical allusions </a:t>
            </a:r>
            <a:r>
              <a:rPr lang="it-IT" sz="2400" b="1" dirty="0" err="1" smtClean="0"/>
              <a:t>to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powerful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oppressors</a:t>
            </a:r>
            <a:endParaRPr lang="it-IT" sz="2400" dirty="0" smtClean="0"/>
          </a:p>
          <a:p>
            <a:pPr>
              <a:buNone/>
            </a:pPr>
            <a:endParaRPr lang="it-IT" sz="2400" b="1" dirty="0" smtClean="0"/>
          </a:p>
          <a:p>
            <a:pPr>
              <a:buNone/>
            </a:pPr>
            <a:endParaRPr lang="it-IT" sz="2400" b="1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9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istral" pitchFamily="66" charset="0"/>
              </a:rPr>
              <a:t>PH</a:t>
            </a:r>
            <a:r>
              <a:rPr lang="it-IT" sz="9600" i="1" dirty="0" smtClean="0">
                <a:solidFill>
                  <a:schemeClr val="accent1"/>
                </a:solidFill>
                <a:latin typeface="Mistral" pitchFamily="66" charset="0"/>
              </a:rPr>
              <a:t>A</a:t>
            </a:r>
            <a:r>
              <a:rPr lang="it-IT" sz="9600" i="1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ED</a:t>
            </a:r>
            <a:r>
              <a:rPr lang="it-IT" sz="9600" i="1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RU</a:t>
            </a:r>
            <a:r>
              <a:rPr lang="it-IT" sz="9600" i="1" dirty="0" smtClean="0">
                <a:solidFill>
                  <a:schemeClr val="tx1"/>
                </a:solidFill>
                <a:latin typeface="Mistral" pitchFamily="66" charset="0"/>
              </a:rPr>
              <a:t>S</a:t>
            </a:r>
            <a:endParaRPr lang="it-IT" sz="9600" dirty="0"/>
          </a:p>
        </p:txBody>
      </p:sp>
      <p:pic>
        <p:nvPicPr>
          <p:cNvPr id="4" name="Segnaposto contenuto 3" descr="fed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620688"/>
            <a:ext cx="1747002" cy="2912347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-396552" y="260648"/>
            <a:ext cx="9756576" cy="1143000"/>
          </a:xfrm>
        </p:spPr>
        <p:txBody>
          <a:bodyPr>
            <a:noAutofit/>
          </a:bodyPr>
          <a:lstStyle/>
          <a:p>
            <a:pPr algn="ctr"/>
            <a:r>
              <a:rPr lang="it-IT" sz="9600" i="1" dirty="0" smtClean="0">
                <a:solidFill>
                  <a:schemeClr val="accent1"/>
                </a:solidFill>
                <a:latin typeface="Mistral" pitchFamily="66" charset="0"/>
              </a:rPr>
              <a:t>PHA</a:t>
            </a:r>
            <a:r>
              <a:rPr lang="it-IT" sz="9600" i="1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EDR</a:t>
            </a:r>
            <a:r>
              <a:rPr lang="it-IT" sz="9600" i="1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US ‘ FA</a:t>
            </a:r>
            <a:r>
              <a:rPr lang="it-IT" sz="9600" i="1" dirty="0" smtClean="0">
                <a:solidFill>
                  <a:schemeClr val="tx1"/>
                </a:solidFill>
                <a:latin typeface="Mistral" pitchFamily="66" charset="0"/>
              </a:rPr>
              <a:t>BLES</a:t>
            </a:r>
            <a:endParaRPr lang="it-IT" sz="9600" dirty="0">
              <a:solidFill>
                <a:schemeClr val="tx1"/>
              </a:solidFill>
            </a:endParaRPr>
          </a:p>
        </p:txBody>
      </p:sp>
      <p:pic>
        <p:nvPicPr>
          <p:cNvPr id="5" name="Immagine 4" descr="Fedro (1) lu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077072"/>
            <a:ext cx="2132816" cy="260677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0" y="148478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His </a:t>
            </a:r>
            <a:r>
              <a:rPr lang="it-IT" b="1" dirty="0" smtClean="0"/>
              <a:t>fables</a:t>
            </a:r>
            <a:r>
              <a:rPr lang="it-IT" dirty="0" smtClean="0"/>
              <a:t> are </a:t>
            </a:r>
            <a:r>
              <a:rPr lang="it-IT" b="1" dirty="0" smtClean="0"/>
              <a:t>short animal </a:t>
            </a:r>
            <a:r>
              <a:rPr lang="it-IT" b="1" dirty="0" err="1" smtClean="0"/>
              <a:t>stories</a:t>
            </a:r>
            <a:r>
              <a:rPr lang="it-IT" b="1" dirty="0" smtClean="0"/>
              <a:t> </a:t>
            </a:r>
            <a:r>
              <a:rPr lang="it-IT" dirty="0" smtClean="0"/>
              <a:t>in Latin verse grouped into 5 books, on the model of Aesop’s fables.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0" y="350043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 realistic </a:t>
            </a:r>
            <a:r>
              <a:rPr lang="it-IT" b="1" dirty="0" smtClean="0"/>
              <a:t>reflection on society </a:t>
            </a:r>
            <a:r>
              <a:rPr lang="it-IT" dirty="0" smtClean="0"/>
              <a:t>and</a:t>
            </a:r>
            <a:r>
              <a:rPr lang="it-IT" b="1" dirty="0" smtClean="0"/>
              <a:t> human nature </a:t>
            </a:r>
            <a:r>
              <a:rPr lang="it-IT" dirty="0" smtClean="0"/>
              <a:t>is expressed in the </a:t>
            </a:r>
            <a:r>
              <a:rPr lang="it-IT" b="1" dirty="0" smtClean="0"/>
              <a:t>moral</a:t>
            </a:r>
            <a:r>
              <a:rPr lang="it-IT" dirty="0" smtClean="0"/>
              <a:t> at the beginning or at the end of the story, which shows skeptical resignation.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99592" y="4572008"/>
            <a:ext cx="5529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Thanks to him, for the first time Latin literature gave voice to </a:t>
            </a:r>
            <a:r>
              <a:rPr lang="it-IT" b="1" dirty="0" smtClean="0"/>
              <a:t>the poor </a:t>
            </a:r>
            <a:r>
              <a:rPr lang="it-IT" dirty="0" smtClean="0"/>
              <a:t>and </a:t>
            </a:r>
            <a:r>
              <a:rPr lang="it-IT" b="1" dirty="0" smtClean="0"/>
              <a:t>the oppressed.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0" y="2357431"/>
            <a:ext cx="6192688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protagonists are </a:t>
            </a:r>
            <a:r>
              <a:rPr lang="it-IT" b="1" dirty="0" err="1" smtClean="0"/>
              <a:t>speaking</a:t>
            </a:r>
            <a:r>
              <a:rPr lang="it-IT" b="1" dirty="0" smtClean="0"/>
              <a:t> </a:t>
            </a:r>
            <a:r>
              <a:rPr lang="it-IT" b="1" dirty="0" err="1" smtClean="0"/>
              <a:t>animals</a:t>
            </a:r>
            <a:r>
              <a:rPr lang="it-IT" b="1" dirty="0" smtClean="0"/>
              <a:t>, </a:t>
            </a:r>
            <a:r>
              <a:rPr lang="it-IT" dirty="0" smtClean="0"/>
              <a:t>or </a:t>
            </a:r>
            <a:r>
              <a:rPr lang="it-IT" dirty="0" err="1" smtClean="0"/>
              <a:t>sometimes</a:t>
            </a:r>
            <a:r>
              <a:rPr lang="it-IT" dirty="0" smtClean="0"/>
              <a:t> people, that embody </a:t>
            </a:r>
            <a:r>
              <a:rPr lang="it-IT" b="1" dirty="0" smtClean="0"/>
              <a:t>human faults </a:t>
            </a:r>
            <a:r>
              <a:rPr lang="it-IT" dirty="0" smtClean="0"/>
              <a:t>or</a:t>
            </a:r>
            <a:r>
              <a:rPr lang="it-IT" b="1" dirty="0" smtClean="0"/>
              <a:t> virtues.</a:t>
            </a:r>
          </a:p>
        </p:txBody>
      </p:sp>
      <p:sp>
        <p:nvSpPr>
          <p:cNvPr id="1026" name="AutoShape 2" descr="Risultati immagini per phaedrus fab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028" name="AutoShape 4" descr="Risultati immagini per phaedrus fab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12" name="Immagine 11" descr="Risultati immagini per phaedrus fables"/>
          <p:cNvPicPr/>
          <p:nvPr/>
        </p:nvPicPr>
        <p:blipFill>
          <a:blip r:embed="rId3" cstate="print"/>
          <a:srcRect l="10000" t="4889" r="6333" b="5778"/>
          <a:stretch>
            <a:fillRect/>
          </a:stretch>
        </p:blipFill>
        <p:spPr bwMode="auto">
          <a:xfrm>
            <a:off x="6572264" y="1571612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sellaDiTesto 14"/>
          <p:cNvSpPr txBox="1"/>
          <p:nvPr/>
        </p:nvSpPr>
        <p:spPr>
          <a:xfrm>
            <a:off x="1428728" y="5429264"/>
            <a:ext cx="5429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latin typeface="Lucida Sans" pitchFamily="34" charset="0"/>
              </a:rPr>
              <a:t>“In a </a:t>
            </a:r>
            <a:r>
              <a:rPr lang="it-IT" i="1" dirty="0" err="1" smtClean="0">
                <a:latin typeface="Lucida Sans" pitchFamily="34" charset="0"/>
              </a:rPr>
              <a:t>change</a:t>
            </a:r>
            <a:r>
              <a:rPr lang="it-IT" i="1" dirty="0" smtClean="0">
                <a:latin typeface="Lucida Sans" pitchFamily="34" charset="0"/>
              </a:rPr>
              <a:t> </a:t>
            </a:r>
            <a:r>
              <a:rPr lang="it-IT" i="1" dirty="0" err="1" smtClean="0">
                <a:latin typeface="Lucida Sans" pitchFamily="34" charset="0"/>
              </a:rPr>
              <a:t>of</a:t>
            </a:r>
            <a:r>
              <a:rPr lang="it-IT" i="1" dirty="0" smtClean="0">
                <a:latin typeface="Lucida Sans" pitchFamily="34" charset="0"/>
              </a:rPr>
              <a:t> </a:t>
            </a:r>
            <a:r>
              <a:rPr lang="it-IT" i="1" dirty="0" err="1" smtClean="0">
                <a:latin typeface="Lucida Sans" pitchFamily="34" charset="0"/>
              </a:rPr>
              <a:t>masters</a:t>
            </a:r>
            <a:r>
              <a:rPr lang="it-IT" i="1" dirty="0" smtClean="0">
                <a:latin typeface="Lucida Sans" pitchFamily="34" charset="0"/>
              </a:rPr>
              <a:t> the </a:t>
            </a:r>
            <a:r>
              <a:rPr lang="it-IT" i="1" dirty="0" err="1" smtClean="0">
                <a:latin typeface="Lucida Sans" pitchFamily="34" charset="0"/>
              </a:rPr>
              <a:t>poor</a:t>
            </a:r>
            <a:r>
              <a:rPr lang="it-IT" i="1" dirty="0" smtClean="0">
                <a:latin typeface="Lucida Sans" pitchFamily="34" charset="0"/>
              </a:rPr>
              <a:t> </a:t>
            </a:r>
            <a:r>
              <a:rPr lang="it-IT" i="1" dirty="0" err="1" smtClean="0">
                <a:latin typeface="Lucida Sans" pitchFamily="34" charset="0"/>
              </a:rPr>
              <a:t>change</a:t>
            </a:r>
            <a:r>
              <a:rPr lang="it-IT" i="1" dirty="0" smtClean="0">
                <a:latin typeface="Lucida Sans" pitchFamily="34" charset="0"/>
              </a:rPr>
              <a:t> </a:t>
            </a:r>
            <a:r>
              <a:rPr lang="it-IT" i="1" dirty="0" err="1" smtClean="0">
                <a:latin typeface="Lucida Sans" pitchFamily="34" charset="0"/>
              </a:rPr>
              <a:t>nothing</a:t>
            </a:r>
            <a:r>
              <a:rPr lang="it-IT" i="1" dirty="0" smtClean="0">
                <a:latin typeface="Lucida Sans" pitchFamily="34" charset="0"/>
              </a:rPr>
              <a:t> </a:t>
            </a:r>
            <a:r>
              <a:rPr lang="it-IT" i="1" dirty="0" err="1" smtClean="0">
                <a:latin typeface="Lucida Sans" pitchFamily="34" charset="0"/>
              </a:rPr>
              <a:t>except</a:t>
            </a:r>
            <a:r>
              <a:rPr lang="it-IT" i="1" dirty="0" smtClean="0">
                <a:latin typeface="Lucida Sans" pitchFamily="34" charset="0"/>
              </a:rPr>
              <a:t> </a:t>
            </a:r>
            <a:r>
              <a:rPr lang="it-IT" i="1" dirty="0" err="1" smtClean="0">
                <a:latin typeface="Lucida Sans" pitchFamily="34" charset="0"/>
              </a:rPr>
              <a:t>their</a:t>
            </a:r>
            <a:r>
              <a:rPr lang="it-IT" i="1" dirty="0" smtClean="0">
                <a:latin typeface="Lucida Sans" pitchFamily="34" charset="0"/>
              </a:rPr>
              <a:t> master's </a:t>
            </a:r>
            <a:r>
              <a:rPr lang="it-IT" i="1" dirty="0" err="1" smtClean="0">
                <a:latin typeface="Lucida Sans" pitchFamily="34" charset="0"/>
              </a:rPr>
              <a:t>name</a:t>
            </a:r>
            <a:r>
              <a:rPr lang="it-IT" i="1" dirty="0" smtClean="0">
                <a:latin typeface="Lucida Sans" pitchFamily="34" charset="0"/>
              </a:rPr>
              <a:t>” </a:t>
            </a:r>
          </a:p>
          <a:p>
            <a:r>
              <a:rPr lang="it-IT" dirty="0" smtClean="0"/>
              <a:t>          (</a:t>
            </a:r>
            <a:r>
              <a:rPr lang="it-IT" dirty="0" err="1" smtClean="0"/>
              <a:t>From</a:t>
            </a:r>
            <a:r>
              <a:rPr lang="it-IT" i="1" dirty="0" smtClean="0"/>
              <a:t>“The </a:t>
            </a:r>
            <a:r>
              <a:rPr lang="it-IT" i="1" dirty="0" err="1" smtClean="0"/>
              <a:t>donkey</a:t>
            </a:r>
            <a:r>
              <a:rPr lang="it-IT" i="1" dirty="0" smtClean="0"/>
              <a:t> </a:t>
            </a:r>
            <a:r>
              <a:rPr lang="it-IT" i="1" dirty="0" err="1" smtClean="0"/>
              <a:t>to</a:t>
            </a:r>
            <a:r>
              <a:rPr lang="it-IT" i="1" dirty="0" smtClean="0"/>
              <a:t> the </a:t>
            </a:r>
            <a:r>
              <a:rPr lang="it-IT" i="1" dirty="0" err="1" smtClean="0"/>
              <a:t>old</a:t>
            </a:r>
            <a:r>
              <a:rPr lang="it-IT" i="1" dirty="0" smtClean="0"/>
              <a:t> man”</a:t>
            </a:r>
            <a:r>
              <a:rPr lang="it-IT" dirty="0" smtClean="0"/>
              <a:t>)</a:t>
            </a:r>
            <a:br>
              <a:rPr lang="it-IT" dirty="0" smtClean="0"/>
            </a:b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008112"/>
          </a:xfrm>
        </p:spPr>
        <p:txBody>
          <a:bodyPr>
            <a:normAutofit lnSpcReduction="10000"/>
          </a:bodyPr>
          <a:lstStyle/>
          <a:p>
            <a:r>
              <a:rPr lang="it-IT" sz="2000" dirty="0" smtClean="0"/>
              <a:t>According to the Greek historian </a:t>
            </a:r>
            <a:r>
              <a:rPr lang="it-IT" sz="2000" b="1" dirty="0" smtClean="0"/>
              <a:t>Polybius,</a:t>
            </a:r>
            <a:r>
              <a:rPr lang="it-IT" sz="2000" dirty="0" smtClean="0"/>
              <a:t> in the Republican period the Roman constitution was the best as it </a:t>
            </a:r>
            <a:r>
              <a:rPr lang="it-IT" sz="2000" b="1" dirty="0" smtClean="0"/>
              <a:t>mixed </a:t>
            </a: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   </a:t>
            </a:r>
            <a:r>
              <a:rPr lang="it-IT" sz="2000" b="1" dirty="0" smtClean="0"/>
              <a:t>well-balanced elements of: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0" y="188640"/>
            <a:ext cx="11376248" cy="811468"/>
          </a:xfrm>
        </p:spPr>
        <p:txBody>
          <a:bodyPr>
            <a:noAutofit/>
          </a:bodyPr>
          <a:lstStyle/>
          <a:p>
            <a:r>
              <a:rPr lang="it-IT" sz="4400" dirty="0" smtClean="0">
                <a:solidFill>
                  <a:schemeClr val="accent1"/>
                </a:solidFill>
                <a:latin typeface="Mistral" pitchFamily="66" charset="0"/>
              </a:rPr>
              <a:t>HOW DEMO</a:t>
            </a:r>
            <a:r>
              <a:rPr lang="it-IT" sz="44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CRATIC WA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S THE ROMA</a:t>
            </a:r>
            <a:r>
              <a:rPr lang="it-IT" sz="4400" dirty="0" smtClean="0">
                <a:solidFill>
                  <a:schemeClr val="tx1"/>
                </a:solidFill>
                <a:latin typeface="Mistral" pitchFamily="66" charset="0"/>
              </a:rPr>
              <a:t>N REPUBLIC?</a:t>
            </a:r>
            <a:endParaRPr lang="it-IT" sz="4400" dirty="0">
              <a:solidFill>
                <a:schemeClr val="tx1"/>
              </a:solidFill>
              <a:latin typeface="Mistral" pitchFamily="66" charset="0"/>
            </a:endParaRPr>
          </a:p>
        </p:txBody>
      </p:sp>
      <p:sp>
        <p:nvSpPr>
          <p:cNvPr id="4" name="Freccia curva 3"/>
          <p:cNvSpPr/>
          <p:nvPr/>
        </p:nvSpPr>
        <p:spPr>
          <a:xfrm rot="5400000">
            <a:off x="7488324" y="2024844"/>
            <a:ext cx="1296144" cy="504056"/>
          </a:xfrm>
          <a:prstGeom prst="bentArrow">
            <a:avLst>
              <a:gd name="adj1" fmla="val 10270"/>
              <a:gd name="adj2" fmla="val 20349"/>
              <a:gd name="adj3" fmla="val 18798"/>
              <a:gd name="adj4" fmla="val 18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572000" y="1844824"/>
            <a:ext cx="1440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Freccia curva 8"/>
          <p:cNvSpPr/>
          <p:nvPr/>
        </p:nvSpPr>
        <p:spPr>
          <a:xfrm rot="5400000" flipV="1">
            <a:off x="-36512" y="2060848"/>
            <a:ext cx="1368152" cy="504056"/>
          </a:xfrm>
          <a:prstGeom prst="bentArrow">
            <a:avLst>
              <a:gd name="adj1" fmla="val 17829"/>
              <a:gd name="adj2" fmla="val 20349"/>
              <a:gd name="adj3" fmla="val 18798"/>
              <a:gd name="adj4" fmla="val 10078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0" y="306896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Monarchy</a:t>
            </a:r>
            <a:endParaRPr lang="it-IT" sz="24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635896" y="306896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Aristocracy</a:t>
            </a:r>
            <a:endParaRPr lang="it-IT" sz="24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271792" y="306896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Democracy</a:t>
            </a:r>
            <a:endParaRPr lang="it-IT" sz="2400" b="1" dirty="0"/>
          </a:p>
        </p:txBody>
      </p:sp>
      <p:sp>
        <p:nvSpPr>
          <p:cNvPr id="14" name="Freccia in giù 13"/>
          <p:cNvSpPr/>
          <p:nvPr/>
        </p:nvSpPr>
        <p:spPr>
          <a:xfrm>
            <a:off x="683568" y="3573016"/>
            <a:ext cx="1440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Freccia in giù 14"/>
          <p:cNvSpPr/>
          <p:nvPr/>
        </p:nvSpPr>
        <p:spPr>
          <a:xfrm>
            <a:off x="4644008" y="3429000"/>
            <a:ext cx="1440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Freccia in giù 15"/>
          <p:cNvSpPr/>
          <p:nvPr/>
        </p:nvSpPr>
        <p:spPr>
          <a:xfrm>
            <a:off x="8172400" y="3429000"/>
            <a:ext cx="1440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79512" y="486916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Consuls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211960" y="479715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Senate</a:t>
            </a:r>
            <a:endParaRPr lang="it-IT" sz="200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7812360" y="479715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People</a:t>
            </a:r>
            <a:endParaRPr lang="it-IT" sz="2000" b="1" dirty="0"/>
          </a:p>
        </p:txBody>
      </p:sp>
      <p:pic>
        <p:nvPicPr>
          <p:cNvPr id="21" name="Immagine 20" descr="imag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501008"/>
            <a:ext cx="2125985" cy="1539506"/>
          </a:xfrm>
          <a:prstGeom prst="rect">
            <a:avLst/>
          </a:prstGeom>
        </p:spPr>
      </p:pic>
      <p:pic>
        <p:nvPicPr>
          <p:cNvPr id="22" name="Immagine 21" descr="tri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501008"/>
            <a:ext cx="2376264" cy="1581296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2000232" y="5286388"/>
            <a:ext cx="7000924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However </a:t>
            </a:r>
            <a:r>
              <a:rPr lang="it-IT" sz="2200" b="1" dirty="0" smtClean="0"/>
              <a:t>the rights </a:t>
            </a:r>
            <a:r>
              <a:rPr lang="it-IT" sz="2200" dirty="0" smtClean="0"/>
              <a:t>of many free citizens and </a:t>
            </a:r>
            <a:r>
              <a:rPr lang="it-IT" sz="2200" dirty="0" err="1" smtClean="0"/>
              <a:t>of</a:t>
            </a:r>
            <a:r>
              <a:rPr lang="it-IT" sz="2200" dirty="0" smtClean="0"/>
              <a:t> </a:t>
            </a:r>
            <a:r>
              <a:rPr lang="it-IT" sz="2200" dirty="0" err="1" smtClean="0"/>
              <a:t>large</a:t>
            </a:r>
            <a:r>
              <a:rPr lang="it-IT" sz="2200" dirty="0" smtClean="0"/>
              <a:t> </a:t>
            </a:r>
            <a:r>
              <a:rPr lang="it-IT" sz="2200" dirty="0" err="1" smtClean="0"/>
              <a:t>groups</a:t>
            </a:r>
            <a:r>
              <a:rPr lang="it-IT" sz="2200" dirty="0" smtClean="0"/>
              <a:t> like women and slaves </a:t>
            </a:r>
            <a:r>
              <a:rPr lang="it-IT" sz="2200" b="1" dirty="0" err="1" smtClean="0"/>
              <a:t>were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ignored</a:t>
            </a:r>
            <a:r>
              <a:rPr lang="it-IT" sz="2200" dirty="0" smtClean="0"/>
              <a:t>.</a:t>
            </a:r>
            <a:endParaRPr lang="it-IT" sz="22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786182" y="85723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(509-27 BC)</a:t>
            </a:r>
            <a:endParaRPr lang="it-IT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-180528" y="476672"/>
          <a:ext cx="9684568" cy="684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-324544" y="0"/>
            <a:ext cx="9756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istral" pitchFamily="66" charset="0"/>
              </a:rPr>
              <a:t>POL</a:t>
            </a:r>
            <a:r>
              <a:rPr lang="it-IT" sz="5400" b="1" i="1" dirty="0" smtClean="0">
                <a:solidFill>
                  <a:schemeClr val="accent1"/>
                </a:solidFill>
                <a:latin typeface="Mistral" pitchFamily="66" charset="0"/>
              </a:rPr>
              <a:t>ITI</a:t>
            </a:r>
            <a:r>
              <a:rPr lang="it-IT" sz="5400" b="1" i="1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CAL </a:t>
            </a:r>
            <a:r>
              <a:rPr lang="it-IT" sz="5400" b="1" i="1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STRUC</a:t>
            </a:r>
            <a:r>
              <a:rPr lang="it-IT" sz="5400" b="1" i="1" dirty="0" smtClean="0">
                <a:latin typeface="Mistral" pitchFamily="66" charset="0"/>
              </a:rPr>
              <a:t>TURE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915816" y="299695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MAGISTRACIES:</a:t>
            </a:r>
            <a:endParaRPr lang="it-IT" sz="2800" b="1" dirty="0">
              <a:solidFill>
                <a:schemeClr val="accent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2571736" y="1988840"/>
            <a:ext cx="3714776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SENATE: 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the </a:t>
            </a:r>
            <a:r>
              <a:rPr lang="it-IT" sz="1400" dirty="0" err="1" smtClean="0">
                <a:solidFill>
                  <a:schemeClr val="tx1"/>
                </a:solidFill>
              </a:rPr>
              <a:t>most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powerful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political</a:t>
            </a:r>
            <a:r>
              <a:rPr lang="it-IT" sz="1400" dirty="0" smtClean="0">
                <a:solidFill>
                  <a:schemeClr val="tx1"/>
                </a:solidFill>
              </a:rPr>
              <a:t> body. </a:t>
            </a:r>
            <a:r>
              <a:rPr lang="it-IT" sz="1400" dirty="0" err="1" smtClean="0">
                <a:solidFill>
                  <a:schemeClr val="tx1"/>
                </a:solidFill>
              </a:rPr>
              <a:t>It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approved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laws</a:t>
            </a:r>
            <a:r>
              <a:rPr lang="it-IT" sz="1400" dirty="0" smtClean="0">
                <a:solidFill>
                  <a:schemeClr val="tx1"/>
                </a:solidFill>
              </a:rPr>
              <a:t> and </a:t>
            </a:r>
            <a:r>
              <a:rPr lang="it-IT" sz="1400" dirty="0" err="1" smtClean="0">
                <a:solidFill>
                  <a:schemeClr val="tx1"/>
                </a:solidFill>
              </a:rPr>
              <a:t>directed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</a:rPr>
              <a:t>magistrates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Freccia a sinistra 7"/>
          <p:cNvSpPr/>
          <p:nvPr/>
        </p:nvSpPr>
        <p:spPr>
          <a:xfrm rot="1313198">
            <a:off x="2690146" y="5883642"/>
            <a:ext cx="504056" cy="432048"/>
          </a:xfrm>
          <a:prstGeom prst="lef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 descr="dem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43808" y="3501008"/>
            <a:ext cx="3240360" cy="1793407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1">
        <p:bldAsOne/>
      </p:bldGraphic>
      <p:bldP spid="4" grpId="0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-972616" y="188640"/>
            <a:ext cx="11305256" cy="1143000"/>
          </a:xfrm>
        </p:spPr>
        <p:txBody>
          <a:bodyPr>
            <a:noAutofit/>
          </a:bodyPr>
          <a:lstStyle/>
          <a:p>
            <a:pPr algn="ctr"/>
            <a:r>
              <a:rPr lang="it-IT" sz="7200" dirty="0" smtClean="0">
                <a:solidFill>
                  <a:schemeClr val="accent1"/>
                </a:solidFill>
                <a:latin typeface="Mistral" pitchFamily="66" charset="0"/>
              </a:rPr>
              <a:t>PO</a:t>
            </a:r>
            <a:r>
              <a:rPr lang="it-IT" sz="72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PULAR</a:t>
            </a:r>
            <a:r>
              <a:rPr lang="it-IT" sz="7200" dirty="0" smtClean="0">
                <a:latin typeface="Mistral" pitchFamily="66" charset="0"/>
              </a:rPr>
              <a:t> </a:t>
            </a:r>
            <a:r>
              <a:rPr lang="it-IT" sz="72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ASSEM</a:t>
            </a:r>
            <a:r>
              <a:rPr lang="it-IT" sz="7200" dirty="0" smtClean="0">
                <a:solidFill>
                  <a:schemeClr val="tx1"/>
                </a:solidFill>
                <a:latin typeface="Mistral" pitchFamily="66" charset="0"/>
              </a:rPr>
              <a:t>BLIES</a:t>
            </a:r>
            <a:r>
              <a:rPr lang="it-IT" sz="7200" dirty="0" smtClean="0">
                <a:latin typeface="Mistral" pitchFamily="66" charset="0"/>
              </a:rPr>
              <a:t> </a:t>
            </a:r>
            <a:endParaRPr lang="it-IT" sz="7200" dirty="0">
              <a:latin typeface="Mistral" pitchFamily="66" charset="0"/>
            </a:endParaRPr>
          </a:p>
        </p:txBody>
      </p:sp>
      <p:pic>
        <p:nvPicPr>
          <p:cNvPr id="5" name="Immagine 4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140968"/>
            <a:ext cx="3672408" cy="2382458"/>
          </a:xfrm>
          <a:prstGeom prst="rect">
            <a:avLst/>
          </a:prstGeom>
        </p:spPr>
      </p:pic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  <a:ln w="76200">
            <a:solidFill>
              <a:schemeClr val="accent1"/>
            </a:solidFill>
          </a:ln>
        </p:spPr>
        <p:txBody>
          <a:bodyPr/>
          <a:lstStyle/>
          <a:p>
            <a:r>
              <a:rPr lang="it-IT" b="1" dirty="0" smtClean="0"/>
              <a:t>P</a:t>
            </a:r>
            <a:r>
              <a:rPr lang="it-IT" b="1" dirty="0" smtClean="0">
                <a:latin typeface="+mj-lt"/>
              </a:rPr>
              <a:t>opular assemblies </a:t>
            </a:r>
            <a:r>
              <a:rPr lang="it-IT" dirty="0" smtClean="0">
                <a:latin typeface="+mj-lt"/>
              </a:rPr>
              <a:t>were the main democratic bodies in </a:t>
            </a:r>
            <a:r>
              <a:rPr lang="it-IT" dirty="0" err="1" smtClean="0">
                <a:latin typeface="+mj-lt"/>
              </a:rPr>
              <a:t>Republican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Rome</a:t>
            </a:r>
            <a:r>
              <a:rPr lang="it-IT" dirty="0" smtClean="0">
                <a:latin typeface="+mj-lt"/>
              </a:rPr>
              <a:t>.</a:t>
            </a:r>
            <a:endParaRPr lang="it-IT" strike="sngStrike" dirty="0"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11560" y="3645024"/>
            <a:ext cx="3888432" cy="23083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The </a:t>
            </a:r>
            <a:r>
              <a:rPr lang="it-IT" b="1" dirty="0" err="1" smtClean="0"/>
              <a:t>Plebeian</a:t>
            </a:r>
            <a:r>
              <a:rPr lang="it-IT" b="1" dirty="0" smtClean="0"/>
              <a:t> Council </a:t>
            </a:r>
            <a:r>
              <a:rPr lang="it-IT" dirty="0" smtClean="0"/>
              <a:t>was an assembly of plebeian citizens only. 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It elected the tribunes of the </a:t>
            </a:r>
            <a:r>
              <a:rPr lang="it-IT" dirty="0" smtClean="0">
                <a:solidFill>
                  <a:schemeClr val="tx1"/>
                </a:solidFill>
              </a:rPr>
              <a:t>plebs</a:t>
            </a:r>
            <a:r>
              <a:rPr lang="it-IT" dirty="0" smtClean="0"/>
              <a:t> and aediles.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 It was presided over by a </a:t>
            </a:r>
            <a:r>
              <a:rPr lang="it-IT" b="1" dirty="0" err="1" smtClean="0"/>
              <a:t>Plebeian</a:t>
            </a:r>
            <a:r>
              <a:rPr lang="it-IT" b="1" dirty="0" smtClean="0"/>
              <a:t> Tribune</a:t>
            </a:r>
            <a:r>
              <a:rPr lang="it-IT" dirty="0" smtClean="0"/>
              <a:t> who had the </a:t>
            </a:r>
            <a:r>
              <a:rPr lang="it-IT" b="1" dirty="0" smtClean="0"/>
              <a:t>veto power </a:t>
            </a:r>
            <a:r>
              <a:rPr lang="it-IT" dirty="0" smtClean="0"/>
              <a:t>and proposed laws.</a:t>
            </a:r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>
            <a:off x="2500298" y="2571744"/>
            <a:ext cx="14401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democrazia-atenie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5072074"/>
            <a:ext cx="3071834" cy="1357322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8000" dirty="0" smtClean="0">
                <a:solidFill>
                  <a:schemeClr val="accent1"/>
                </a:solidFill>
                <a:latin typeface="Mistral" pitchFamily="66" charset="0"/>
              </a:rPr>
              <a:t>TH</a:t>
            </a:r>
            <a:r>
              <a:rPr lang="it-IT" sz="80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E C</a:t>
            </a:r>
            <a:r>
              <a:rPr lang="it-IT" sz="80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OMI</a:t>
            </a:r>
            <a:r>
              <a:rPr lang="it-IT" sz="8000" dirty="0" smtClean="0">
                <a:solidFill>
                  <a:schemeClr val="tx1"/>
                </a:solidFill>
                <a:latin typeface="Mistral" pitchFamily="66" charset="0"/>
              </a:rPr>
              <a:t>TIA</a:t>
            </a:r>
            <a:r>
              <a:rPr lang="it-IT" sz="8000" dirty="0" smtClean="0">
                <a:latin typeface="Mistral" pitchFamily="66" charset="0"/>
              </a:rPr>
              <a:t> </a:t>
            </a:r>
            <a:endParaRPr lang="it-IT" sz="8000" dirty="0">
              <a:latin typeface="Mistral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9675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The</a:t>
            </a:r>
            <a:r>
              <a:rPr lang="it-IT" b="1" i="1" dirty="0" smtClean="0"/>
              <a:t> Comitia </a:t>
            </a:r>
            <a:r>
              <a:rPr lang="it-IT" dirty="0" smtClean="0"/>
              <a:t>(committees) were assemblies of all Roman free citizens, both </a:t>
            </a:r>
            <a:r>
              <a:rPr lang="it-IT" dirty="0" err="1" smtClean="0"/>
              <a:t>patricians</a:t>
            </a:r>
            <a:r>
              <a:rPr lang="it-IT" dirty="0" smtClean="0"/>
              <a:t> and plebeians, presided over by Consuls.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763688" y="1988840"/>
            <a:ext cx="4608512" cy="36933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There were </a:t>
            </a:r>
            <a:r>
              <a:rPr lang="it-IT" b="1" dirty="0" smtClean="0"/>
              <a:t>three types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Committees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8" name="Freccia circolare in giù 7"/>
          <p:cNvSpPr/>
          <p:nvPr/>
        </p:nvSpPr>
        <p:spPr>
          <a:xfrm rot="2244776">
            <a:off x="6136463" y="2072564"/>
            <a:ext cx="1892920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214282" y="3284984"/>
            <a:ext cx="1857388" cy="20882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80808"/>
                </a:solidFill>
              </a:rPr>
              <a:t>The </a:t>
            </a:r>
            <a:r>
              <a:rPr lang="it-IT" b="1" dirty="0" smtClean="0">
                <a:solidFill>
                  <a:srgbClr val="080808"/>
                </a:solidFill>
              </a:rPr>
              <a:t>Curiate </a:t>
            </a:r>
            <a:r>
              <a:rPr lang="it-IT" b="1" dirty="0" err="1" smtClean="0">
                <a:solidFill>
                  <a:srgbClr val="080808"/>
                </a:solidFill>
              </a:rPr>
              <a:t>Assembly</a:t>
            </a:r>
            <a:r>
              <a:rPr lang="it-IT" dirty="0" smtClean="0">
                <a:solidFill>
                  <a:srgbClr val="080808"/>
                </a:solidFill>
              </a:rPr>
              <a:t>, </a:t>
            </a:r>
            <a:r>
              <a:rPr lang="it-IT" dirty="0" err="1" smtClean="0">
                <a:solidFill>
                  <a:srgbClr val="080808"/>
                </a:solidFill>
              </a:rPr>
              <a:t>that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err="1" smtClean="0">
                <a:solidFill>
                  <a:srgbClr val="080808"/>
                </a:solidFill>
              </a:rPr>
              <a:t>played</a:t>
            </a:r>
            <a:r>
              <a:rPr lang="it-IT" dirty="0" smtClean="0">
                <a:solidFill>
                  <a:srgbClr val="080808"/>
                </a:solidFill>
              </a:rPr>
              <a:t> formal roles. </a:t>
            </a:r>
            <a:endParaRPr lang="it-IT" dirty="0">
              <a:solidFill>
                <a:srgbClr val="080808"/>
              </a:solidFill>
            </a:endParaRPr>
          </a:p>
        </p:txBody>
      </p:sp>
      <p:sp>
        <p:nvSpPr>
          <p:cNvPr id="11" name="Freccia circolare a destra 10"/>
          <p:cNvSpPr/>
          <p:nvPr/>
        </p:nvSpPr>
        <p:spPr>
          <a:xfrm rot="2934212">
            <a:off x="574824" y="1451286"/>
            <a:ext cx="762408" cy="1872208"/>
          </a:xfrm>
          <a:prstGeom prst="curvedRightArrow">
            <a:avLst>
              <a:gd name="adj1" fmla="val 21835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6357950" y="3212976"/>
            <a:ext cx="2571768" cy="33592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80808"/>
                </a:solidFill>
              </a:rPr>
              <a:t>The </a:t>
            </a:r>
            <a:r>
              <a:rPr lang="it-IT" b="1" dirty="0" err="1" smtClean="0">
                <a:solidFill>
                  <a:srgbClr val="080808"/>
                </a:solidFill>
              </a:rPr>
              <a:t>Tribal</a:t>
            </a:r>
            <a:r>
              <a:rPr lang="it-IT" b="1" dirty="0" smtClean="0">
                <a:solidFill>
                  <a:srgbClr val="080808"/>
                </a:solidFill>
              </a:rPr>
              <a:t> </a:t>
            </a:r>
            <a:r>
              <a:rPr lang="it-IT" b="1" dirty="0" err="1" smtClean="0">
                <a:solidFill>
                  <a:srgbClr val="080808"/>
                </a:solidFill>
              </a:rPr>
              <a:t>Assembly</a:t>
            </a:r>
            <a:r>
              <a:rPr lang="it-IT" b="1" dirty="0" smtClean="0">
                <a:solidFill>
                  <a:srgbClr val="080808"/>
                </a:solidFill>
              </a:rPr>
              <a:t>,</a:t>
            </a:r>
          </a:p>
          <a:p>
            <a:pPr algn="ctr"/>
            <a:r>
              <a:rPr lang="it-IT" dirty="0" err="1" smtClean="0">
                <a:solidFill>
                  <a:srgbClr val="080808"/>
                </a:solidFill>
              </a:rPr>
              <a:t>consisting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err="1" smtClean="0">
                <a:solidFill>
                  <a:srgbClr val="080808"/>
                </a:solidFill>
              </a:rPr>
              <a:t>of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err="1" smtClean="0">
                <a:solidFill>
                  <a:srgbClr val="080808"/>
                </a:solidFill>
              </a:rPr>
              <a:t>all</a:t>
            </a:r>
            <a:r>
              <a:rPr lang="it-IT" dirty="0" smtClean="0">
                <a:solidFill>
                  <a:srgbClr val="080808"/>
                </a:solidFill>
              </a:rPr>
              <a:t> Roman </a:t>
            </a:r>
            <a:r>
              <a:rPr lang="it-IT" dirty="0" err="1" smtClean="0">
                <a:solidFill>
                  <a:srgbClr val="080808"/>
                </a:solidFill>
              </a:rPr>
              <a:t>citizens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err="1" smtClean="0">
                <a:solidFill>
                  <a:srgbClr val="080808"/>
                </a:solidFill>
              </a:rPr>
              <a:t>organized</a:t>
            </a:r>
            <a:r>
              <a:rPr lang="it-IT" dirty="0" smtClean="0">
                <a:solidFill>
                  <a:srgbClr val="080808"/>
                </a:solidFill>
              </a:rPr>
              <a:t> into </a:t>
            </a:r>
            <a:r>
              <a:rPr lang="it-IT" dirty="0" err="1" smtClean="0">
                <a:solidFill>
                  <a:srgbClr val="080808"/>
                </a:solidFill>
              </a:rPr>
              <a:t>tribes</a:t>
            </a:r>
            <a:r>
              <a:rPr lang="it-IT" dirty="0" smtClean="0">
                <a:solidFill>
                  <a:srgbClr val="080808"/>
                </a:solidFill>
              </a:rPr>
              <a:t>.</a:t>
            </a:r>
          </a:p>
          <a:p>
            <a:pPr algn="ctr"/>
            <a:r>
              <a:rPr lang="it-IT" dirty="0" smtClean="0">
                <a:solidFill>
                  <a:srgbClr val="080808"/>
                </a:solidFill>
              </a:rPr>
              <a:t> It voted on proposals made by consuls and elected less important officials.</a:t>
            </a:r>
          </a:p>
        </p:txBody>
      </p:sp>
      <p:sp>
        <p:nvSpPr>
          <p:cNvPr id="13" name="Freccia in giù 12"/>
          <p:cNvSpPr/>
          <p:nvPr/>
        </p:nvSpPr>
        <p:spPr>
          <a:xfrm>
            <a:off x="4143372" y="2357430"/>
            <a:ext cx="144586" cy="6497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2357422" y="3071810"/>
            <a:ext cx="3714776" cy="18573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rgbClr val="080808"/>
              </a:solidFill>
            </a:endParaRPr>
          </a:p>
          <a:p>
            <a:pPr algn="ctr"/>
            <a:r>
              <a:rPr lang="it-IT" dirty="0" smtClean="0">
                <a:solidFill>
                  <a:srgbClr val="080808"/>
                </a:solidFill>
              </a:rPr>
              <a:t>The </a:t>
            </a:r>
            <a:r>
              <a:rPr lang="it-IT" b="1" dirty="0" smtClean="0">
                <a:solidFill>
                  <a:srgbClr val="080808"/>
                </a:solidFill>
              </a:rPr>
              <a:t>Centuriate </a:t>
            </a:r>
            <a:r>
              <a:rPr lang="it-IT" b="1" dirty="0" err="1" smtClean="0">
                <a:solidFill>
                  <a:srgbClr val="080808"/>
                </a:solidFill>
              </a:rPr>
              <a:t>Assembly</a:t>
            </a:r>
            <a:r>
              <a:rPr lang="it-IT" b="1" dirty="0" smtClean="0">
                <a:solidFill>
                  <a:srgbClr val="080808"/>
                </a:solidFill>
              </a:rPr>
              <a:t>,</a:t>
            </a:r>
          </a:p>
          <a:p>
            <a:pPr algn="ctr"/>
            <a:r>
              <a:rPr lang="it-IT" dirty="0" err="1" smtClean="0">
                <a:solidFill>
                  <a:srgbClr val="080808"/>
                </a:solidFill>
              </a:rPr>
              <a:t>organized</a:t>
            </a:r>
            <a:r>
              <a:rPr lang="it-IT" dirty="0" smtClean="0">
                <a:solidFill>
                  <a:srgbClr val="080808"/>
                </a:solidFill>
              </a:rPr>
              <a:t> into units of soldiers on the basis </a:t>
            </a:r>
            <a:r>
              <a:rPr lang="it-IT" dirty="0" err="1" smtClean="0">
                <a:solidFill>
                  <a:srgbClr val="080808"/>
                </a:solidFill>
              </a:rPr>
              <a:t>of</a:t>
            </a:r>
            <a:r>
              <a:rPr lang="it-IT" dirty="0" smtClean="0">
                <a:solidFill>
                  <a:srgbClr val="080808"/>
                </a:solidFill>
              </a:rPr>
              <a:t> </a:t>
            </a:r>
            <a:r>
              <a:rPr lang="it-IT" dirty="0" err="1" smtClean="0">
                <a:solidFill>
                  <a:srgbClr val="080808"/>
                </a:solidFill>
              </a:rPr>
              <a:t>wealth</a:t>
            </a:r>
            <a:r>
              <a:rPr lang="it-IT" dirty="0" smtClean="0">
                <a:solidFill>
                  <a:srgbClr val="080808"/>
                </a:solidFill>
              </a:rPr>
              <a:t>. </a:t>
            </a:r>
          </a:p>
          <a:p>
            <a:pPr algn="ctr"/>
            <a:r>
              <a:rPr lang="it-IT" dirty="0" err="1" smtClean="0">
                <a:solidFill>
                  <a:srgbClr val="080808"/>
                </a:solidFill>
              </a:rPr>
              <a:t>It</a:t>
            </a:r>
            <a:r>
              <a:rPr lang="it-IT" dirty="0" smtClean="0">
                <a:solidFill>
                  <a:srgbClr val="080808"/>
                </a:solidFill>
              </a:rPr>
              <a:t> passed laws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080808"/>
                </a:solidFill>
              </a:rPr>
              <a:t>and elected the most important magistrates.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56069E-6 L -0.00799 -0.30404 " pathEditMode="relative" ptsTypes="AA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0.30404 L 0.00399 0.0099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2195736" y="1268760"/>
          <a:ext cx="446449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571604" y="260648"/>
            <a:ext cx="571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>
                <a:solidFill>
                  <a:schemeClr val="accent1"/>
                </a:solidFill>
                <a:latin typeface="Mistral" pitchFamily="66" charset="0"/>
              </a:rPr>
              <a:t>SOC</a:t>
            </a:r>
            <a:r>
              <a:rPr lang="it-IT" sz="66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IAL S</a:t>
            </a:r>
            <a:r>
              <a:rPr lang="it-IT" sz="66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TRUC</a:t>
            </a:r>
            <a:r>
              <a:rPr lang="it-IT" sz="6600" dirty="0" smtClean="0">
                <a:latin typeface="Mistral" pitchFamily="66" charset="0"/>
              </a:rPr>
              <a:t>TURE</a:t>
            </a:r>
            <a:endParaRPr lang="it-IT" sz="6600" dirty="0">
              <a:latin typeface="Mistral" pitchFamily="66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2">
        <p:bldAsOne/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827584" y="1196752"/>
            <a:ext cx="4104456" cy="1446430"/>
            <a:chOff x="0" y="1080112"/>
            <a:chExt cx="4464496" cy="1669119"/>
          </a:xfrm>
        </p:grpSpPr>
        <p:sp>
          <p:nvSpPr>
            <p:cNvPr id="3" name="Callout con freccia in su 2"/>
            <p:cNvSpPr/>
            <p:nvPr/>
          </p:nvSpPr>
          <p:spPr>
            <a:xfrm rot="10800000">
              <a:off x="0" y="1080112"/>
              <a:ext cx="4464496" cy="1669119"/>
            </a:xfrm>
            <a:prstGeom prst="upArrowCallou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" name="Callout con freccia in su 4"/>
            <p:cNvSpPr/>
            <p:nvPr/>
          </p:nvSpPr>
          <p:spPr>
            <a:xfrm>
              <a:off x="0" y="1284813"/>
              <a:ext cx="4464496" cy="8798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696" tIns="234696" rIns="234696" bIns="234696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300" b="1" kern="1200" dirty="0" smtClean="0"/>
                <a:t>PATRICIANS</a:t>
              </a:r>
              <a:endParaRPr lang="it-IT" sz="3300" b="1" kern="1200" dirty="0"/>
            </a:p>
          </p:txBody>
        </p:sp>
      </p:grpSp>
      <p:sp>
        <p:nvSpPr>
          <p:cNvPr id="6" name="Rettangolo 5"/>
          <p:cNvSpPr/>
          <p:nvPr/>
        </p:nvSpPr>
        <p:spPr>
          <a:xfrm>
            <a:off x="2267744" y="2714620"/>
            <a:ext cx="4572000" cy="92333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dirty="0" smtClean="0"/>
              <a:t>Roman aristocrats of </a:t>
            </a:r>
            <a:r>
              <a:rPr lang="it-IT" dirty="0" err="1" smtClean="0"/>
              <a:t>ancient</a:t>
            </a:r>
            <a:r>
              <a:rPr lang="it-IT" dirty="0" smtClean="0"/>
              <a:t> </a:t>
            </a:r>
            <a:r>
              <a:rPr lang="it-IT" dirty="0" err="1" smtClean="0"/>
              <a:t>descent</a:t>
            </a:r>
            <a:r>
              <a:rPr lang="it-IT" dirty="0" smtClean="0"/>
              <a:t>,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held</a:t>
            </a:r>
            <a:r>
              <a:rPr lang="it-IT" dirty="0" smtClean="0"/>
              <a:t> power and </a:t>
            </a:r>
            <a:r>
              <a:rPr lang="it-IT" dirty="0" err="1" smtClean="0"/>
              <a:t>owned</a:t>
            </a:r>
            <a:r>
              <a:rPr lang="it-IT" dirty="0" smtClean="0"/>
              <a:t> land, means of production and wealth.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0"/>
            <a:ext cx="9324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istral" pitchFamily="66" charset="0"/>
              </a:rPr>
              <a:t>THE ST</a:t>
            </a:r>
            <a:r>
              <a:rPr lang="it-IT" sz="6600" dirty="0" smtClean="0">
                <a:solidFill>
                  <a:schemeClr val="accent1"/>
                </a:solidFill>
                <a:latin typeface="Mistral" pitchFamily="66" charset="0"/>
              </a:rPr>
              <a:t>RUGGL</a:t>
            </a:r>
            <a:r>
              <a:rPr lang="it-IT" sz="66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E OF TH</a:t>
            </a:r>
            <a:r>
              <a:rPr lang="it-IT" sz="66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E ORD</a:t>
            </a:r>
            <a:r>
              <a:rPr lang="it-IT" sz="6600" dirty="0" smtClean="0">
                <a:latin typeface="Mistral" pitchFamily="66" charset="0"/>
              </a:rPr>
              <a:t>ERS</a:t>
            </a:r>
            <a:endParaRPr lang="it-IT" sz="6600" dirty="0">
              <a:latin typeface="Mistral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643306" y="83671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(494-287 BC)</a:t>
            </a:r>
            <a:endParaRPr lang="it-IT" b="1" dirty="0"/>
          </a:p>
        </p:txBody>
      </p:sp>
      <p:pic>
        <p:nvPicPr>
          <p:cNvPr id="10" name="Immagine 9" descr="ulti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5" y="3786190"/>
            <a:ext cx="5007500" cy="2864964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79512" y="188640"/>
            <a:ext cx="4464496" cy="1669119"/>
            <a:chOff x="0" y="1653617"/>
            <a:chExt cx="4464496" cy="1669119"/>
          </a:xfrm>
        </p:grpSpPr>
        <p:sp>
          <p:nvSpPr>
            <p:cNvPr id="3" name="Callout con freccia in su 2"/>
            <p:cNvSpPr/>
            <p:nvPr/>
          </p:nvSpPr>
          <p:spPr>
            <a:xfrm rot="10800000">
              <a:off x="0" y="1653617"/>
              <a:ext cx="4464496" cy="1669119"/>
            </a:xfrm>
            <a:prstGeom prst="upArrowCallou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80000"/>
                <a:hueOff val="-290540"/>
                <a:satOff val="-8903"/>
                <a:lumOff val="172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Callout con freccia in su 4"/>
            <p:cNvSpPr/>
            <p:nvPr/>
          </p:nvSpPr>
          <p:spPr>
            <a:xfrm rot="21600000">
              <a:off x="0" y="1653617"/>
              <a:ext cx="4464496" cy="10845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696" tIns="234696" rIns="234696" bIns="234696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300" b="1" kern="1200" dirty="0" smtClean="0"/>
                <a:t>PLEBEIANS</a:t>
              </a:r>
              <a:endParaRPr lang="it-IT" sz="3300" b="1" kern="1200" dirty="0"/>
            </a:p>
          </p:txBody>
        </p:sp>
      </p:grpSp>
      <p:sp>
        <p:nvSpPr>
          <p:cNvPr id="6" name="CasellaDiTesto 5"/>
          <p:cNvSpPr txBox="1"/>
          <p:nvPr/>
        </p:nvSpPr>
        <p:spPr>
          <a:xfrm>
            <a:off x="142844" y="1844824"/>
            <a:ext cx="8858312" cy="92333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dirty="0" smtClean="0"/>
              <a:t>Common people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origins</a:t>
            </a:r>
            <a:r>
              <a:rPr lang="it-IT" dirty="0" smtClean="0"/>
              <a:t>,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wealthy</a:t>
            </a:r>
            <a:r>
              <a:rPr lang="it-IT" dirty="0" smtClean="0"/>
              <a:t> in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cases</a:t>
            </a:r>
            <a:r>
              <a:rPr lang="it-IT" dirty="0" smtClean="0"/>
              <a:t>. </a:t>
            </a:r>
            <a:r>
              <a:rPr lang="it-IT" dirty="0" err="1" smtClean="0"/>
              <a:t>Initially</a:t>
            </a:r>
            <a:r>
              <a:rPr lang="it-IT" dirty="0" smtClean="0"/>
              <a:t>  </a:t>
            </a:r>
            <a:r>
              <a:rPr lang="it-IT" dirty="0" err="1" smtClean="0"/>
              <a:t>excluded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political</a:t>
            </a:r>
            <a:r>
              <a:rPr lang="it-IT" dirty="0" smtClean="0"/>
              <a:t> and public </a:t>
            </a:r>
            <a:r>
              <a:rPr lang="it-IT" dirty="0" err="1" smtClean="0"/>
              <a:t>offices</a:t>
            </a:r>
            <a:r>
              <a:rPr lang="it-IT" dirty="0" smtClean="0"/>
              <a:t>,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struggled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equality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the </a:t>
            </a:r>
            <a:r>
              <a:rPr lang="it-IT" dirty="0" err="1" smtClean="0"/>
              <a:t>patricians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over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centuries</a:t>
            </a:r>
            <a:r>
              <a:rPr lang="it-IT" dirty="0" smtClean="0"/>
              <a:t>, </a:t>
            </a:r>
            <a:r>
              <a:rPr lang="it-IT" dirty="0" err="1" smtClean="0"/>
              <a:t>using</a:t>
            </a:r>
            <a:r>
              <a:rPr lang="it-IT" dirty="0" smtClean="0"/>
              <a:t> the </a:t>
            </a:r>
            <a:r>
              <a:rPr lang="it-IT" dirty="0" err="1" smtClean="0"/>
              <a:t>strategy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b="1" dirty="0" err="1" smtClean="0"/>
              <a:t>secession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57224" y="3000372"/>
            <a:ext cx="7500990" cy="83099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1600" b="1" dirty="0" smtClean="0"/>
              <a:t> </a:t>
            </a:r>
            <a:r>
              <a:rPr lang="it-IT" sz="1600" b="1" dirty="0" err="1" smtClean="0"/>
              <a:t>Poor</a:t>
            </a:r>
            <a:r>
              <a:rPr lang="it-IT" sz="1600" b="1" dirty="0" smtClean="0"/>
              <a:t> plebeians </a:t>
            </a:r>
            <a:r>
              <a:rPr lang="it-IT" sz="1600" dirty="0" smtClean="0"/>
              <a:t>asked for </a:t>
            </a:r>
            <a:r>
              <a:rPr lang="it-IT" sz="1600" b="1" dirty="0" err="1" smtClean="0"/>
              <a:t>debt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relief</a:t>
            </a:r>
            <a:r>
              <a:rPr lang="it-IT" sz="1600" b="1" dirty="0" smtClean="0"/>
              <a:t> </a:t>
            </a:r>
            <a:r>
              <a:rPr lang="it-IT" sz="1600" dirty="0" smtClean="0"/>
              <a:t>and </a:t>
            </a:r>
            <a:r>
              <a:rPr lang="it-IT" sz="1600" b="1" dirty="0" err="1" smtClean="0"/>
              <a:t>self-sufficiency</a:t>
            </a:r>
            <a:r>
              <a:rPr lang="it-IT" sz="1600" dirty="0" smtClean="0"/>
              <a:t> through the </a:t>
            </a:r>
          </a:p>
          <a:p>
            <a:r>
              <a:rPr lang="it-IT" sz="1600" dirty="0" smtClean="0"/>
              <a:t>   </a:t>
            </a:r>
            <a:r>
              <a:rPr lang="it-IT" sz="1600" dirty="0" err="1" smtClean="0"/>
              <a:t>assignment</a:t>
            </a:r>
            <a:r>
              <a:rPr lang="it-IT" sz="1600" dirty="0" smtClean="0"/>
              <a:t> of public </a:t>
            </a:r>
            <a:r>
              <a:rPr lang="it-IT" sz="1600" dirty="0" err="1" smtClean="0"/>
              <a:t>land</a:t>
            </a:r>
            <a:r>
              <a:rPr lang="it-IT" sz="16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it-IT" sz="1600" dirty="0" smtClean="0"/>
              <a:t>The few </a:t>
            </a:r>
            <a:r>
              <a:rPr lang="it-IT" sz="1600" b="1" dirty="0" smtClean="0"/>
              <a:t>wealthy plebeians </a:t>
            </a:r>
            <a:r>
              <a:rPr lang="it-IT" sz="1600" dirty="0" smtClean="0"/>
              <a:t>wanted to participate in the government.</a:t>
            </a:r>
            <a:endParaRPr lang="it-IT" sz="1600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0" y="4000504"/>
            <a:ext cx="9144000" cy="157163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it-IT" sz="1600" dirty="0" err="1" smtClean="0"/>
              <a:t>They</a:t>
            </a:r>
            <a:r>
              <a:rPr lang="it-IT" sz="1600" u="sng" dirty="0" smtClean="0"/>
              <a:t> </a:t>
            </a:r>
            <a:r>
              <a:rPr lang="it-IT" sz="1600" b="1" dirty="0" err="1" smtClean="0"/>
              <a:t>obtained</a:t>
            </a:r>
            <a:r>
              <a:rPr lang="it-IT" sz="1600" u="sng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it-IT" sz="1600" dirty="0" err="1" smtClean="0"/>
              <a:t>their</a:t>
            </a:r>
            <a:r>
              <a:rPr lang="it-IT" sz="1600" dirty="0" smtClean="0"/>
              <a:t> </a:t>
            </a:r>
            <a:r>
              <a:rPr lang="it-IT" sz="1600" dirty="0" err="1" smtClean="0"/>
              <a:t>representatives</a:t>
            </a:r>
            <a:r>
              <a:rPr lang="it-IT" sz="1600" dirty="0" smtClean="0"/>
              <a:t> (</a:t>
            </a:r>
            <a:r>
              <a:rPr lang="it-IT" sz="1600" dirty="0" err="1" smtClean="0"/>
              <a:t>Tribunes</a:t>
            </a:r>
            <a:r>
              <a:rPr lang="it-IT" sz="1600" dirty="0" smtClean="0"/>
              <a:t> </a:t>
            </a:r>
            <a:r>
              <a:rPr lang="it-IT" sz="1600" dirty="0" err="1" smtClean="0"/>
              <a:t>of</a:t>
            </a:r>
            <a:r>
              <a:rPr lang="it-IT" sz="1600" dirty="0" smtClean="0"/>
              <a:t> the </a:t>
            </a:r>
            <a:r>
              <a:rPr lang="it-IT" sz="1600" dirty="0" err="1" smtClean="0"/>
              <a:t>Plebs</a:t>
            </a:r>
            <a:r>
              <a:rPr lang="it-IT" sz="1600" dirty="0" smtClean="0"/>
              <a:t>,  494 BC; a </a:t>
            </a:r>
            <a:r>
              <a:rPr lang="it-IT" sz="1600" dirty="0" err="1" smtClean="0"/>
              <a:t>Plebeian</a:t>
            </a:r>
            <a:r>
              <a:rPr lang="it-IT" sz="1600" dirty="0" smtClean="0"/>
              <a:t> </a:t>
            </a:r>
            <a:r>
              <a:rPr lang="it-IT" sz="1600" dirty="0" err="1" smtClean="0"/>
              <a:t>Consul</a:t>
            </a:r>
            <a:r>
              <a:rPr lang="it-IT" sz="1600" dirty="0" smtClean="0"/>
              <a:t>, 367 BC);</a:t>
            </a:r>
          </a:p>
          <a:p>
            <a:pPr lvl="0">
              <a:buFont typeface="Wingdings" pitchFamily="2" charset="2"/>
              <a:buChar char="Ø"/>
            </a:pPr>
            <a:r>
              <a:rPr lang="it-IT" sz="1600" dirty="0" err="1" smtClean="0"/>
              <a:t>written</a:t>
            </a:r>
            <a:r>
              <a:rPr lang="it-IT" sz="1600" dirty="0" smtClean="0"/>
              <a:t> </a:t>
            </a:r>
            <a:r>
              <a:rPr lang="it-IT" sz="1600" dirty="0" err="1" smtClean="0"/>
              <a:t>laws</a:t>
            </a:r>
            <a:r>
              <a:rPr lang="it-IT" sz="1600" dirty="0" smtClean="0"/>
              <a:t> </a:t>
            </a:r>
            <a:r>
              <a:rPr lang="it-IT" sz="1600" dirty="0" err="1" smtClean="0"/>
              <a:t>to</a:t>
            </a:r>
            <a:r>
              <a:rPr lang="it-IT" sz="1600" dirty="0" smtClean="0"/>
              <a:t> </a:t>
            </a:r>
            <a:r>
              <a:rPr lang="it-IT" sz="1600" dirty="0" err="1" smtClean="0"/>
              <a:t>control</a:t>
            </a:r>
            <a:r>
              <a:rPr lang="it-IT" sz="1600" dirty="0" smtClean="0"/>
              <a:t> the </a:t>
            </a:r>
            <a:r>
              <a:rPr lang="it-IT" sz="1600" dirty="0" err="1" smtClean="0"/>
              <a:t>patricians</a:t>
            </a:r>
            <a:r>
              <a:rPr lang="it-IT" sz="1600" dirty="0" smtClean="0"/>
              <a:t>’</a:t>
            </a:r>
            <a:r>
              <a:rPr lang="it-IT" sz="1600" dirty="0" err="1" smtClean="0"/>
              <a:t>power</a:t>
            </a:r>
            <a:r>
              <a:rPr lang="it-IT" sz="1600" dirty="0" smtClean="0"/>
              <a:t> (</a:t>
            </a:r>
            <a:r>
              <a:rPr lang="it-IT" sz="1600" i="1" dirty="0" smtClean="0"/>
              <a:t>The</a:t>
            </a:r>
            <a:r>
              <a:rPr lang="it-IT" sz="1600" dirty="0" smtClean="0"/>
              <a:t> </a:t>
            </a:r>
            <a:r>
              <a:rPr lang="it-IT" sz="1600" i="1" dirty="0" err="1" smtClean="0"/>
              <a:t>Laws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of</a:t>
            </a:r>
            <a:r>
              <a:rPr lang="it-IT" sz="1600" i="1" dirty="0" smtClean="0"/>
              <a:t> the </a:t>
            </a:r>
            <a:r>
              <a:rPr lang="it-IT" sz="1600" i="1" dirty="0" err="1" smtClean="0"/>
              <a:t>Twelve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Tables</a:t>
            </a:r>
            <a:r>
              <a:rPr lang="it-IT" sz="1600" i="1" dirty="0" smtClean="0"/>
              <a:t>, </a:t>
            </a:r>
            <a:r>
              <a:rPr lang="it-IT" sz="1600" dirty="0" smtClean="0"/>
              <a:t>499 BC);</a:t>
            </a:r>
          </a:p>
          <a:p>
            <a:pPr lvl="0">
              <a:buFont typeface="Wingdings" pitchFamily="2" charset="2"/>
              <a:buChar char="Ø"/>
            </a:pPr>
            <a:r>
              <a:rPr lang="it-IT" sz="1600" dirty="0" err="1" smtClean="0"/>
              <a:t>limits</a:t>
            </a:r>
            <a:r>
              <a:rPr lang="it-IT" sz="1600" dirty="0" smtClean="0"/>
              <a:t> on the </a:t>
            </a:r>
            <a:r>
              <a:rPr lang="it-IT" sz="1600" dirty="0" err="1" smtClean="0"/>
              <a:t>possession</a:t>
            </a:r>
            <a:r>
              <a:rPr lang="it-IT" sz="1600" dirty="0" smtClean="0"/>
              <a:t> </a:t>
            </a:r>
            <a:r>
              <a:rPr lang="it-IT" sz="1600" dirty="0" err="1" smtClean="0"/>
              <a:t>of</a:t>
            </a:r>
            <a:r>
              <a:rPr lang="it-IT" sz="1600" dirty="0" smtClean="0"/>
              <a:t> public </a:t>
            </a:r>
            <a:r>
              <a:rPr lang="it-IT" sz="1600" dirty="0" err="1" smtClean="0"/>
              <a:t>land</a:t>
            </a:r>
            <a:r>
              <a:rPr lang="it-IT" sz="1600" dirty="0" smtClean="0"/>
              <a:t> (</a:t>
            </a:r>
            <a:r>
              <a:rPr lang="it-IT" sz="1600" i="1" dirty="0" smtClean="0"/>
              <a:t>The </a:t>
            </a:r>
            <a:r>
              <a:rPr lang="it-IT" sz="1600" i="1" dirty="0" err="1" smtClean="0"/>
              <a:t>Sextio-Licinian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Laws</a:t>
            </a:r>
            <a:r>
              <a:rPr lang="it-IT" sz="1600" i="1" dirty="0" smtClean="0"/>
              <a:t>, </a:t>
            </a:r>
            <a:r>
              <a:rPr lang="it-IT" sz="1600" dirty="0" smtClean="0"/>
              <a:t>367 BC) </a:t>
            </a:r>
          </a:p>
          <a:p>
            <a:pPr lvl="0">
              <a:buFont typeface="Wingdings" pitchFamily="2" charset="2"/>
              <a:buChar char="Ø"/>
            </a:pPr>
            <a:r>
              <a:rPr lang="it-IT" sz="1600" dirty="0" smtClean="0"/>
              <a:t>the </a:t>
            </a:r>
            <a:r>
              <a:rPr lang="it-IT" sz="1600" dirty="0" err="1" smtClean="0"/>
              <a:t>abolition</a:t>
            </a:r>
            <a:r>
              <a:rPr lang="it-IT" sz="1600" dirty="0" smtClean="0"/>
              <a:t> </a:t>
            </a:r>
            <a:r>
              <a:rPr lang="it-IT" sz="1600" dirty="0" err="1" smtClean="0"/>
              <a:t>of</a:t>
            </a:r>
            <a:r>
              <a:rPr lang="it-IT" sz="1600" dirty="0" smtClean="0"/>
              <a:t> </a:t>
            </a:r>
            <a:r>
              <a:rPr lang="it-IT" sz="1600" dirty="0" err="1" smtClean="0"/>
              <a:t>intermarriage</a:t>
            </a:r>
            <a:r>
              <a:rPr lang="it-IT" sz="1600" dirty="0" smtClean="0"/>
              <a:t> </a:t>
            </a:r>
            <a:r>
              <a:rPr lang="it-IT" sz="1600" dirty="0" err="1" smtClean="0"/>
              <a:t>prohibition</a:t>
            </a:r>
            <a:r>
              <a:rPr lang="it-IT" sz="1600" dirty="0" smtClean="0"/>
              <a:t> (445 BC) and </a:t>
            </a:r>
            <a:r>
              <a:rPr lang="it-IT" sz="1600" dirty="0" err="1" smtClean="0"/>
              <a:t>of</a:t>
            </a:r>
            <a:r>
              <a:rPr lang="it-IT" sz="1600" dirty="0" smtClean="0"/>
              <a:t> </a:t>
            </a:r>
            <a:r>
              <a:rPr lang="it-IT" sz="1600" dirty="0" err="1" smtClean="0"/>
              <a:t>debt</a:t>
            </a:r>
            <a:r>
              <a:rPr lang="it-IT" sz="1600" dirty="0" smtClean="0"/>
              <a:t> </a:t>
            </a:r>
            <a:r>
              <a:rPr lang="it-IT" sz="1600" dirty="0" err="1" smtClean="0"/>
              <a:t>slavery</a:t>
            </a:r>
            <a:r>
              <a:rPr lang="it-IT" sz="1600" dirty="0" smtClean="0"/>
              <a:t> (326 BC).</a:t>
            </a:r>
          </a:p>
          <a:p>
            <a:pPr>
              <a:buNone/>
            </a:pPr>
            <a:r>
              <a:rPr lang="en-US" sz="1600" dirty="0" smtClean="0"/>
              <a:t> </a:t>
            </a:r>
            <a:endParaRPr lang="it-IT" sz="1600" dirty="0" smtClean="0"/>
          </a:p>
          <a:p>
            <a:pPr>
              <a:buClr>
                <a:schemeClr val="accent1">
                  <a:lumMod val="50000"/>
                </a:schemeClr>
              </a:buClr>
              <a:buSzPct val="70000"/>
              <a:buNone/>
            </a:pPr>
            <a:endParaRPr lang="it-IT" sz="1600" dirty="0" smtClean="0"/>
          </a:p>
        </p:txBody>
      </p:sp>
      <p:pic>
        <p:nvPicPr>
          <p:cNvPr id="14" name="Immagine 13" descr="plebe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88640"/>
            <a:ext cx="3744416" cy="1565666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4716016" y="501317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Mistral" pitchFamily="66" charset="0"/>
              </a:rPr>
              <a:t> </a:t>
            </a:r>
            <a:endParaRPr lang="it-IT" sz="2800" dirty="0">
              <a:latin typeface="Mistral" pitchFamily="66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uiExpand="1" animBg="1"/>
      <p:bldP spid="7" grpId="0" animBg="1"/>
      <p:bldP spid="7" grpId="1" animBg="1"/>
      <p:bldP spid="12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299600"/>
          </a:xfrm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400" b="1" dirty="0" err="1" smtClean="0"/>
              <a:t>Agrarian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Reform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Laws</a:t>
            </a:r>
            <a:r>
              <a:rPr lang="it-IT" sz="2400" b="1" dirty="0" smtClean="0"/>
              <a:t> </a:t>
            </a:r>
            <a:r>
              <a:rPr lang="it-IT" sz="2400" dirty="0" err="1" smtClean="0"/>
              <a:t>were</a:t>
            </a:r>
            <a:r>
              <a:rPr lang="it-IT" sz="2400" dirty="0" smtClean="0"/>
              <a:t> proposed by the </a:t>
            </a:r>
            <a:r>
              <a:rPr lang="it-IT" sz="2400" b="1" dirty="0" smtClean="0"/>
              <a:t>Gracchi Brothers</a:t>
            </a:r>
            <a:r>
              <a:rPr lang="it-IT" sz="2400" dirty="0" smtClean="0"/>
              <a:t>, </a:t>
            </a:r>
            <a:r>
              <a:rPr lang="it-IT" sz="2400" b="1" dirty="0" smtClean="0"/>
              <a:t>Tiberius and Gaius</a:t>
            </a:r>
            <a:r>
              <a:rPr lang="it-IT" sz="2400" dirty="0" smtClean="0"/>
              <a:t>, who were two plebeian tribunes.</a:t>
            </a:r>
            <a:endParaRPr lang="it-IT" sz="24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803432" cy="1143000"/>
          </a:xfrm>
        </p:spPr>
        <p:txBody>
          <a:bodyPr>
            <a:noAutofit/>
          </a:bodyPr>
          <a:lstStyle/>
          <a:p>
            <a:pPr algn="ctr"/>
            <a:r>
              <a:rPr lang="it-IT" sz="9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istral" pitchFamily="66" charset="0"/>
              </a:rPr>
              <a:t>AGR</a:t>
            </a:r>
            <a:r>
              <a:rPr lang="it-IT" sz="9600" dirty="0" smtClean="0">
                <a:solidFill>
                  <a:schemeClr val="accent1"/>
                </a:solidFill>
                <a:latin typeface="Mistral" pitchFamily="66" charset="0"/>
              </a:rPr>
              <a:t>ARI</a:t>
            </a:r>
            <a:r>
              <a:rPr lang="it-IT" sz="96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AN R</a:t>
            </a:r>
            <a:r>
              <a:rPr lang="it-IT" sz="96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EFO</a:t>
            </a:r>
            <a:r>
              <a:rPr lang="it-IT" sz="9600" dirty="0" smtClean="0">
                <a:solidFill>
                  <a:schemeClr val="tx1"/>
                </a:solidFill>
                <a:latin typeface="Mistral" pitchFamily="66" charset="0"/>
              </a:rPr>
              <a:t>RM</a:t>
            </a:r>
            <a:endParaRPr lang="it-IT" sz="9600" dirty="0">
              <a:solidFill>
                <a:schemeClr val="tx1"/>
              </a:solidFill>
              <a:latin typeface="Mistral" pitchFamily="66" charset="0"/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899592" y="2852936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Freccia in giù 5"/>
          <p:cNvSpPr/>
          <p:nvPr/>
        </p:nvSpPr>
        <p:spPr>
          <a:xfrm>
            <a:off x="7429520" y="2857496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3645024"/>
            <a:ext cx="2304256" cy="175432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Tiberius</a:t>
            </a:r>
            <a:r>
              <a:rPr lang="it-IT" b="1" dirty="0" smtClean="0"/>
              <a:t> </a:t>
            </a:r>
            <a:r>
              <a:rPr lang="it-IT" b="1" dirty="0" err="1" smtClean="0"/>
              <a:t>Gracchus</a:t>
            </a:r>
            <a:r>
              <a:rPr lang="it-IT" b="1" dirty="0" smtClean="0"/>
              <a:t> </a:t>
            </a:r>
          </a:p>
          <a:p>
            <a:r>
              <a:rPr lang="it-IT" dirty="0" smtClean="0"/>
              <a:t>(163-133 BC) </a:t>
            </a:r>
            <a:r>
              <a:rPr lang="it-IT" dirty="0" err="1" smtClean="0"/>
              <a:t>proposed</a:t>
            </a:r>
            <a:r>
              <a:rPr lang="it-IT" dirty="0" smtClean="0"/>
              <a:t> a law for the redistribution of public land to landless labourers.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45024"/>
            <a:ext cx="2520280" cy="230832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Gaius </a:t>
            </a:r>
            <a:r>
              <a:rPr lang="it-IT" b="1" dirty="0" err="1" smtClean="0"/>
              <a:t>Gracchus</a:t>
            </a:r>
            <a:r>
              <a:rPr lang="it-IT" b="1" dirty="0" smtClean="0"/>
              <a:t>  </a:t>
            </a:r>
            <a:r>
              <a:rPr lang="it-IT" dirty="0" smtClean="0"/>
              <a:t>(154-121 BC)</a:t>
            </a:r>
          </a:p>
          <a:p>
            <a:r>
              <a:rPr lang="it-IT" dirty="0" err="1" smtClean="0"/>
              <a:t>passed</a:t>
            </a:r>
            <a:r>
              <a:rPr lang="it-IT" dirty="0" smtClean="0"/>
              <a:t> the </a:t>
            </a:r>
            <a:r>
              <a:rPr lang="it-IT" b="1" dirty="0" smtClean="0"/>
              <a:t>Lex Frumentaria </a:t>
            </a:r>
            <a:r>
              <a:rPr lang="it-IT" dirty="0" smtClean="0"/>
              <a:t>providing for the distribution of wheat to poor citizens at a low price.</a:t>
            </a:r>
            <a:endParaRPr lang="it-IT" dirty="0"/>
          </a:p>
        </p:txBody>
      </p:sp>
      <p:pic>
        <p:nvPicPr>
          <p:cNvPr id="10" name="Immagine 9" descr="fratelli grac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140968"/>
            <a:ext cx="3201144" cy="2873027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animBg="1"/>
      <p:bldP spid="6" grpId="0" animBg="1"/>
      <p:bldP spid="7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1725</TotalTime>
  <Words>725</Words>
  <Application>Microsoft Office PowerPoint</Application>
  <PresentationFormat>Presentazione su schermo (4:3)</PresentationFormat>
  <Paragraphs>96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2" baseType="lpstr">
      <vt:lpstr>AR BERKLEY</vt:lpstr>
      <vt:lpstr>Calibri</vt:lpstr>
      <vt:lpstr>Lucida Sans</vt:lpstr>
      <vt:lpstr>Lucida Sans Unicode</vt:lpstr>
      <vt:lpstr>Mistral</vt:lpstr>
      <vt:lpstr>Verdana</vt:lpstr>
      <vt:lpstr>Wingdings</vt:lpstr>
      <vt:lpstr>Wingdings 2</vt:lpstr>
      <vt:lpstr>Wingdings 3</vt:lpstr>
      <vt:lpstr>Viale</vt:lpstr>
      <vt:lpstr> ANCIENT ROME: DEMOCRACY OR NOT?</vt:lpstr>
      <vt:lpstr>HOW DEMOCRATIC WAS THE ROMAN REPUBLIC?</vt:lpstr>
      <vt:lpstr>Presentazione standard di PowerPoint</vt:lpstr>
      <vt:lpstr>POPULAR ASSEMBLIES </vt:lpstr>
      <vt:lpstr>THE COMITIA </vt:lpstr>
      <vt:lpstr>Presentazione standard di PowerPoint</vt:lpstr>
      <vt:lpstr>Presentazione standard di PowerPoint</vt:lpstr>
      <vt:lpstr>Presentazione standard di PowerPoint</vt:lpstr>
      <vt:lpstr>AGRARIAN REFORM</vt:lpstr>
      <vt:lpstr>Presentazione standard di PowerPoint</vt:lpstr>
      <vt:lpstr>PHAEDRUS</vt:lpstr>
      <vt:lpstr>PHAEDRUS ‘ FABLES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Rome: Democracy or not?</dc:title>
  <dc:creator>Giulia</dc:creator>
  <cp:lastModifiedBy>Rina Carfì</cp:lastModifiedBy>
  <cp:revision>126</cp:revision>
  <dcterms:created xsi:type="dcterms:W3CDTF">2018-10-10T13:57:06Z</dcterms:created>
  <dcterms:modified xsi:type="dcterms:W3CDTF">2019-02-16T13:48:43Z</dcterms:modified>
</cp:coreProperties>
</file>